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sldIdLst>
    <p:sldId id="256" r:id="rId2"/>
    <p:sldId id="273" r:id="rId3"/>
    <p:sldId id="257" r:id="rId4"/>
    <p:sldId id="271" r:id="rId5"/>
    <p:sldId id="272" r:id="rId6"/>
    <p:sldId id="291" r:id="rId7"/>
    <p:sldId id="258" r:id="rId8"/>
    <p:sldId id="259" r:id="rId9"/>
    <p:sldId id="260" r:id="rId10"/>
    <p:sldId id="274" r:id="rId11"/>
    <p:sldId id="282" r:id="rId12"/>
    <p:sldId id="277" r:id="rId13"/>
    <p:sldId id="278" r:id="rId14"/>
    <p:sldId id="283" r:id="rId15"/>
    <p:sldId id="279" r:id="rId16"/>
    <p:sldId id="280" r:id="rId17"/>
    <p:sldId id="281" r:id="rId18"/>
    <p:sldId id="287" r:id="rId19"/>
    <p:sldId id="261" r:id="rId20"/>
    <p:sldId id="262" r:id="rId21"/>
    <p:sldId id="263" r:id="rId22"/>
    <p:sldId id="275" r:id="rId23"/>
    <p:sldId id="284" r:id="rId24"/>
    <p:sldId id="285" r:id="rId25"/>
    <p:sldId id="286" r:id="rId26"/>
    <p:sldId id="288" r:id="rId27"/>
    <p:sldId id="276" r:id="rId28"/>
    <p:sldId id="289" r:id="rId29"/>
    <p:sldId id="267" r:id="rId30"/>
    <p:sldId id="265" r:id="rId31"/>
    <p:sldId id="266" r:id="rId32"/>
    <p:sldId id="268" r:id="rId33"/>
    <p:sldId id="269" r:id="rId34"/>
    <p:sldId id="270"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86698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281664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628708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264640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311536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406600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004502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863613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39864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09203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51909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2/20/2024</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8890953"/>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0" r:id="rId6"/>
    <p:sldLayoutId id="2147483676" r:id="rId7"/>
    <p:sldLayoutId id="2147483677" r:id="rId8"/>
    <p:sldLayoutId id="2147483678" r:id="rId9"/>
    <p:sldLayoutId id="2147483679" r:id="rId10"/>
    <p:sldLayoutId id="2147483681"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orientacionandujar.es/2019/07/03/atencion-a-la-diversidad-cuaderno-de-prevencion-de-dificultades-en-lectoescritura/school-kids-lying-on-sofa-and-reading-book/" TargetMode="External"/><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nyGQY_GHtoQ?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y.risingstars-uk.com/html5_renderers/LaunchRHResource.aspx?resourceGUID=da98082a-95f8-4f2c-81b8-4d9746a3d4dd&amp;courseGUID=a7273eab-570d-49cb-9455-db5631042e6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my.risingstars-uk.com/html5_renderers/LaunchRHResource.aspx?resourceGUID=da98082a-95f8-4f2c-81b8-4d9746a3d4dd&amp;courseGUID=a7273eab-570d-49cb-9455-db5631042e6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https://www.youtube.com/embed/X_HW2_Y5OEE?list=PLkCyTyvoxZzuVAMhhujteytc2nVCPm6nX" TargetMode="External"/><Relationship Id="rId1" Type="http://schemas.openxmlformats.org/officeDocument/2006/relationships/video" Target="https://www.youtube.com/embed/zX7dmuB4fNg?feature=oembed" TargetMode="Externa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https://www.youtube.com/embed/9ZrP6Z-Kahw?list=PLkCyTyvoxZzuVAMhhujteytc2nVCPm6nX" TargetMode="External"/><Relationship Id="rId1" Type="http://schemas.openxmlformats.org/officeDocument/2006/relationships/video" Target="https://www.youtube.com/embed/5xIkatg0YIA?list=PLkCyTyvoxZzuVAMhhujteytc2nVCPm6nX" TargetMode="Externa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23.jpeg"/><Relationship Id="rId3" Type="http://schemas.openxmlformats.org/officeDocument/2006/relationships/video" Target="https://www.youtube.com/embed/cJKxyNkr9MM?list=PLkCyTyvoxZzuVAMhhujteytc2nVCPm6nX" TargetMode="External"/><Relationship Id="rId7" Type="http://schemas.openxmlformats.org/officeDocument/2006/relationships/video" Target="https://www.youtube.com/embed/VMLHXMc55HU?list=PLkCyTyvoxZzuVAMhhujteytc2nVCPm6nX" TargetMode="External"/><Relationship Id="rId12" Type="http://schemas.openxmlformats.org/officeDocument/2006/relationships/image" Target="../media/image22.jpeg"/><Relationship Id="rId2" Type="http://schemas.openxmlformats.org/officeDocument/2006/relationships/video" Target="https://www.youtube.com/embed/vuPUrPNrhOg?list=PLkCyTyvoxZzuVAMhhujteytc2nVCPm6nX" TargetMode="External"/><Relationship Id="rId16" Type="http://schemas.openxmlformats.org/officeDocument/2006/relationships/image" Target="../media/image26.jpeg"/><Relationship Id="rId1" Type="http://schemas.openxmlformats.org/officeDocument/2006/relationships/video" Target="https://www.youtube.com/embed/Jf0pWl_Joj8?list=PLkCyTyvoxZzuVAMhhujteytc2nVCPm6nX" TargetMode="External"/><Relationship Id="rId6" Type="http://schemas.openxmlformats.org/officeDocument/2006/relationships/video" Target="https://www.youtube.com/embed/-bL3C8EGuk0?list=PLkCyTyvoxZzuVAMhhujteytc2nVCPm6nX" TargetMode="External"/><Relationship Id="rId11" Type="http://schemas.openxmlformats.org/officeDocument/2006/relationships/image" Target="../media/image21.jpeg"/><Relationship Id="rId5" Type="http://schemas.openxmlformats.org/officeDocument/2006/relationships/video" Target="https://www.youtube.com/embed/WMIhIpx1vR8?list=PLkCyTyvoxZzuVAMhhujteytc2nVCPm6nX" TargetMode="External"/><Relationship Id="rId15" Type="http://schemas.openxmlformats.org/officeDocument/2006/relationships/image" Target="../media/image25.jpeg"/><Relationship Id="rId10" Type="http://schemas.openxmlformats.org/officeDocument/2006/relationships/image" Target="../media/image20.jpeg"/><Relationship Id="rId4" Type="http://schemas.openxmlformats.org/officeDocument/2006/relationships/video" Target="https://www.youtube.com/embed/Ox31Y7HX9D0?list=PLkCyTyvoxZzuVAMhhujteytc2nVCPm6nX" TargetMode="External"/><Relationship Id="rId9" Type="http://schemas.openxmlformats.org/officeDocument/2006/relationships/image" Target="../media/image19.png"/><Relationship Id="rId1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3" descr="Closeup of hands holding an open book">
            <a:extLst>
              <a:ext uri="{FF2B5EF4-FFF2-40B4-BE49-F238E27FC236}">
                <a16:creationId xmlns:a16="http://schemas.microsoft.com/office/drawing/2014/main" id="{03813D83-2DDF-9D7E-C93D-4B5B13679026}"/>
              </a:ext>
            </a:extLst>
          </p:cNvPr>
          <p:cNvPicPr>
            <a:picLocks noChangeAspect="1"/>
          </p:cNvPicPr>
          <p:nvPr/>
        </p:nvPicPr>
        <p:blipFill rotWithShape="1">
          <a:blip r:embed="rId2"/>
          <a:srcRect b="15730"/>
          <a:stretch/>
        </p:blipFill>
        <p:spPr>
          <a:xfrm>
            <a:off x="-624570" y="-2948056"/>
            <a:ext cx="12191980" cy="6857989"/>
          </a:xfrm>
          <a:prstGeom prst="rect">
            <a:avLst/>
          </a:prstGeom>
        </p:spPr>
      </p:pic>
      <p:sp>
        <p:nvSpPr>
          <p:cNvPr id="19"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1" y="1028700"/>
            <a:ext cx="4038600" cy="48006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9" y="4550150"/>
            <a:ext cx="867485" cy="115439"/>
            <a:chOff x="8910933" y="1861308"/>
            <a:chExt cx="867485" cy="115439"/>
          </a:xfrm>
        </p:grpSpPr>
        <p:sp>
          <p:nvSpPr>
            <p:cNvPr id="14" name="Rectangle 1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5B1CB5C0-D44D-9354-4970-CE05AFC67DC8}"/>
              </a:ext>
            </a:extLst>
          </p:cNvPr>
          <p:cNvSpPr>
            <a:spLocks noGrp="1"/>
          </p:cNvSpPr>
          <p:nvPr>
            <p:ph type="ctrTitle"/>
          </p:nvPr>
        </p:nvSpPr>
        <p:spPr>
          <a:xfrm>
            <a:off x="1406925" y="1398850"/>
            <a:ext cx="3282152" cy="2030150"/>
          </a:xfrm>
        </p:spPr>
        <p:txBody>
          <a:bodyPr>
            <a:normAutofit/>
          </a:bodyPr>
          <a:lstStyle/>
          <a:p>
            <a:r>
              <a:rPr lang="en-GB" sz="2600"/>
              <a:t>Phonics and Reading Information Evening</a:t>
            </a:r>
          </a:p>
        </p:txBody>
      </p:sp>
      <p:sp>
        <p:nvSpPr>
          <p:cNvPr id="3" name="Subtitle 2">
            <a:extLst>
              <a:ext uri="{FF2B5EF4-FFF2-40B4-BE49-F238E27FC236}">
                <a16:creationId xmlns:a16="http://schemas.microsoft.com/office/drawing/2014/main" id="{8F284AE0-9FDC-EDD8-00FE-A64D126E8CB9}"/>
              </a:ext>
            </a:extLst>
          </p:cNvPr>
          <p:cNvSpPr>
            <a:spLocks noGrp="1"/>
          </p:cNvSpPr>
          <p:nvPr>
            <p:ph type="subTitle" idx="1"/>
          </p:nvPr>
        </p:nvSpPr>
        <p:spPr>
          <a:xfrm>
            <a:off x="1473537" y="3712101"/>
            <a:ext cx="3148928" cy="732541"/>
          </a:xfrm>
        </p:spPr>
        <p:txBody>
          <a:bodyPr>
            <a:normAutofit/>
          </a:bodyPr>
          <a:lstStyle/>
          <a:p>
            <a:r>
              <a:rPr lang="en-GB" dirty="0"/>
              <a:t>21</a:t>
            </a:r>
            <a:r>
              <a:rPr lang="en-GB" baseline="30000" dirty="0"/>
              <a:t>st</a:t>
            </a:r>
            <a:r>
              <a:rPr lang="en-GB" dirty="0"/>
              <a:t> February 2024</a:t>
            </a:r>
          </a:p>
        </p:txBody>
      </p:sp>
    </p:spTree>
    <p:extLst>
      <p:ext uri="{BB962C8B-B14F-4D97-AF65-F5344CB8AC3E}">
        <p14:creationId xmlns:p14="http://schemas.microsoft.com/office/powerpoint/2010/main" val="2655597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erson and a child sitting at a table with books&#10;&#10;Description automatically generated with low confidence">
            <a:extLst>
              <a:ext uri="{FF2B5EF4-FFF2-40B4-BE49-F238E27FC236}">
                <a16:creationId xmlns:a16="http://schemas.microsoft.com/office/drawing/2014/main" id="{6FC199A6-0F97-CEC2-D755-6BC78D8AF53B}"/>
              </a:ext>
            </a:extLst>
          </p:cNvPr>
          <p:cNvPicPr>
            <a:picLocks noGrp="1" noChangeAspect="1"/>
          </p:cNvPicPr>
          <p:nvPr>
            <p:ph type="pic"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066" r="9066"/>
          <a:stretch>
            <a:fillRect/>
          </a:stretch>
        </p:blipFill>
        <p:spPr/>
      </p:pic>
      <p:sp>
        <p:nvSpPr>
          <p:cNvPr id="4" name="Text Placeholder 3">
            <a:extLst>
              <a:ext uri="{FF2B5EF4-FFF2-40B4-BE49-F238E27FC236}">
                <a16:creationId xmlns:a16="http://schemas.microsoft.com/office/drawing/2014/main" id="{EF59D0A4-5A74-DFB5-D0D0-15127C532487}"/>
              </a:ext>
            </a:extLst>
          </p:cNvPr>
          <p:cNvSpPr>
            <a:spLocks noGrp="1"/>
          </p:cNvSpPr>
          <p:nvPr>
            <p:ph type="body" sz="half" idx="2"/>
          </p:nvPr>
        </p:nvSpPr>
        <p:spPr>
          <a:xfrm>
            <a:off x="1066800" y="1523206"/>
            <a:ext cx="3705225" cy="3811588"/>
          </a:xfrm>
        </p:spPr>
        <p:txBody>
          <a:bodyPr>
            <a:noAutofit/>
          </a:bodyPr>
          <a:lstStyle/>
          <a:p>
            <a:r>
              <a:rPr lang="en-GB" sz="2400" dirty="0"/>
              <a:t>Thank you for your attendance.  Being </a:t>
            </a:r>
            <a:r>
              <a:rPr lang="en-GB" sz="2400"/>
              <a:t>here today or </a:t>
            </a:r>
            <a:r>
              <a:rPr lang="en-GB" sz="2400" dirty="0"/>
              <a:t>reading this presentation at home indicates that you share our passion for reading and recognise the life-changing impact that being a fluent and critical reader has on our children.</a:t>
            </a:r>
          </a:p>
        </p:txBody>
      </p:sp>
    </p:spTree>
    <p:extLst>
      <p:ext uri="{BB962C8B-B14F-4D97-AF65-F5344CB8AC3E}">
        <p14:creationId xmlns:p14="http://schemas.microsoft.com/office/powerpoint/2010/main" val="2708408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1D4FF-6601-7F0E-DF9D-6FAFCC3784A0}"/>
              </a:ext>
            </a:extLst>
          </p:cNvPr>
          <p:cNvSpPr>
            <a:spLocks noGrp="1"/>
          </p:cNvSpPr>
          <p:nvPr>
            <p:ph type="title"/>
          </p:nvPr>
        </p:nvSpPr>
        <p:spPr>
          <a:xfrm>
            <a:off x="1028700" y="726755"/>
            <a:ext cx="10134600" cy="734005"/>
          </a:xfrm>
        </p:spPr>
        <p:txBody>
          <a:bodyPr/>
          <a:lstStyle/>
          <a:p>
            <a:r>
              <a:rPr lang="en-GB" b="1" dirty="0"/>
              <a:t>Agenda</a:t>
            </a:r>
          </a:p>
        </p:txBody>
      </p:sp>
      <p:sp>
        <p:nvSpPr>
          <p:cNvPr id="3" name="Content Placeholder 2">
            <a:extLst>
              <a:ext uri="{FF2B5EF4-FFF2-40B4-BE49-F238E27FC236}">
                <a16:creationId xmlns:a16="http://schemas.microsoft.com/office/drawing/2014/main" id="{647410B8-B09B-20B1-BA5C-7D3234A152CC}"/>
              </a:ext>
            </a:extLst>
          </p:cNvPr>
          <p:cNvSpPr>
            <a:spLocks noGrp="1"/>
          </p:cNvSpPr>
          <p:nvPr>
            <p:ph idx="1"/>
          </p:nvPr>
        </p:nvSpPr>
        <p:spPr>
          <a:xfrm>
            <a:off x="1028700" y="1562470"/>
            <a:ext cx="10134600" cy="4568775"/>
          </a:xfrm>
        </p:spPr>
        <p:txBody>
          <a:bodyPr>
            <a:normAutofit lnSpcReduction="10000"/>
          </a:bodyPr>
          <a:lstStyle/>
          <a:p>
            <a:pPr marL="342900" indent="-342900">
              <a:buFont typeface="Arial" panose="020B0604020202020204" pitchFamily="34" charset="0"/>
              <a:buChar char="•"/>
            </a:pPr>
            <a:r>
              <a:rPr lang="en-GB" sz="2400" dirty="0"/>
              <a:t>What is the current thinking and practice surrounding reading in schools</a:t>
            </a:r>
          </a:p>
          <a:p>
            <a:pPr marL="342900" indent="-342900">
              <a:buFont typeface="Arial" panose="020B0604020202020204" pitchFamily="34" charset="0"/>
              <a:buChar char="•"/>
            </a:pPr>
            <a:r>
              <a:rPr lang="en-GB" sz="2400" dirty="0"/>
              <a:t>Why does Reading matter?</a:t>
            </a:r>
          </a:p>
          <a:p>
            <a:pPr marL="342900" indent="-342900">
              <a:buFont typeface="Arial" panose="020B0604020202020204" pitchFamily="34" charset="0"/>
              <a:buChar char="•"/>
            </a:pPr>
            <a:r>
              <a:rPr lang="en-GB" sz="2400" dirty="0"/>
              <a:t>What is a Systematic Synthetic Phonics Scheme and why do we use one?</a:t>
            </a:r>
          </a:p>
          <a:p>
            <a:pPr marL="342900" indent="-342900">
              <a:buFont typeface="Arial" panose="020B0604020202020204" pitchFamily="34" charset="0"/>
              <a:buChar char="•"/>
            </a:pPr>
            <a:r>
              <a:rPr lang="en-GB" sz="2400" dirty="0"/>
              <a:t>What is Rocket Phonics?</a:t>
            </a:r>
          </a:p>
          <a:p>
            <a:pPr marL="342900" indent="-342900">
              <a:buFont typeface="Arial" panose="020B0604020202020204" pitchFamily="34" charset="0"/>
              <a:buChar char="•"/>
            </a:pPr>
            <a:r>
              <a:rPr lang="en-GB" sz="2400" dirty="0"/>
              <a:t>What does a typical teaching week look like?</a:t>
            </a:r>
          </a:p>
          <a:p>
            <a:pPr marL="342900" indent="-342900">
              <a:buFont typeface="Arial" panose="020B0604020202020204" pitchFamily="34" charset="0"/>
              <a:buChar char="•"/>
            </a:pPr>
            <a:r>
              <a:rPr lang="en-GB" sz="2400" dirty="0"/>
              <a:t>The Phonics Sounds Phases</a:t>
            </a:r>
          </a:p>
          <a:p>
            <a:pPr marL="342900" indent="-342900">
              <a:buFont typeface="Arial" panose="020B0604020202020204" pitchFamily="34" charset="0"/>
              <a:buChar char="•"/>
            </a:pPr>
            <a:r>
              <a:rPr lang="en-GB" sz="2400" dirty="0"/>
              <a:t>Logging in at home – how to access books and end of unit quizzes</a:t>
            </a:r>
          </a:p>
          <a:p>
            <a:pPr marL="342900" indent="-342900">
              <a:buFont typeface="Arial" panose="020B0604020202020204" pitchFamily="34" charset="0"/>
              <a:buChar char="•"/>
            </a:pPr>
            <a:r>
              <a:rPr lang="en-GB" sz="2400" dirty="0"/>
              <a:t>Cuddle-up books</a:t>
            </a:r>
          </a:p>
          <a:p>
            <a:pPr marL="342900" indent="-342900">
              <a:buFont typeface="Arial" panose="020B0604020202020204" pitchFamily="34" charset="0"/>
              <a:buChar char="•"/>
            </a:pPr>
            <a:r>
              <a:rPr lang="en-GB" sz="2400" dirty="0"/>
              <a:t>Top tips for supporting Reading at home</a:t>
            </a:r>
          </a:p>
          <a:p>
            <a:endParaRPr lang="en-GB" dirty="0"/>
          </a:p>
        </p:txBody>
      </p:sp>
    </p:spTree>
    <p:extLst>
      <p:ext uri="{BB962C8B-B14F-4D97-AF65-F5344CB8AC3E}">
        <p14:creationId xmlns:p14="http://schemas.microsoft.com/office/powerpoint/2010/main" val="3418535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85A63-25C4-752B-E86B-FBBA9E449FA9}"/>
              </a:ext>
            </a:extLst>
          </p:cNvPr>
          <p:cNvSpPr>
            <a:spLocks noGrp="1"/>
          </p:cNvSpPr>
          <p:nvPr>
            <p:ph type="title"/>
          </p:nvPr>
        </p:nvSpPr>
        <p:spPr>
          <a:xfrm>
            <a:off x="1028700" y="603681"/>
            <a:ext cx="10134600" cy="707372"/>
          </a:xfrm>
        </p:spPr>
        <p:txBody>
          <a:bodyPr/>
          <a:lstStyle/>
          <a:p>
            <a:r>
              <a:rPr lang="en-GB" b="1" dirty="0"/>
              <a:t>Context</a:t>
            </a:r>
          </a:p>
        </p:txBody>
      </p:sp>
      <p:sp>
        <p:nvSpPr>
          <p:cNvPr id="3" name="Content Placeholder 2">
            <a:extLst>
              <a:ext uri="{FF2B5EF4-FFF2-40B4-BE49-F238E27FC236}">
                <a16:creationId xmlns:a16="http://schemas.microsoft.com/office/drawing/2014/main" id="{76C902BC-EC77-CBF9-AF92-58FC04F77B3E}"/>
              </a:ext>
            </a:extLst>
          </p:cNvPr>
          <p:cNvSpPr>
            <a:spLocks noGrp="1"/>
          </p:cNvSpPr>
          <p:nvPr>
            <p:ph idx="1"/>
          </p:nvPr>
        </p:nvSpPr>
        <p:spPr>
          <a:xfrm>
            <a:off x="1028700" y="1384917"/>
            <a:ext cx="10134600" cy="4746328"/>
          </a:xfrm>
        </p:spPr>
        <p:txBody>
          <a:bodyPr>
            <a:noAutofit/>
          </a:bodyPr>
          <a:lstStyle/>
          <a:p>
            <a:r>
              <a:rPr lang="en-GB" sz="2200" dirty="0"/>
              <a:t>In 2007, the Government published the ‘Letters and Sounds’ handbook which has formed the basis for the teaching of Phonics in primary schools for the past decade or more.  From September 2022, this handbook has been removed because it isn’t a full Systematic Synthetic Phonics (SSP) programme and doesn’t provide the support, guidance, resources or training needed.  Rather, it relies on schools to build a programme and resources around the handbook.  Additionally, many of the resources that schools have created require updating to bring them in line with current best practice.</a:t>
            </a:r>
          </a:p>
          <a:p>
            <a:r>
              <a:rPr lang="en-GB" sz="2200" dirty="0"/>
              <a:t>Schools are required to take an approach to the teaching of phonics that is rigorous, systematic and used to fidelity, meaning that any resources should match the Grapheme Phoneme Correspondence progression of the chosen SSP.  We believe that Rocket Phonics offers an excellent programme that achieves these aims and has the advantage of offering a range of high-quality progressive reading materials from Years R all the way through to Year 6.</a:t>
            </a:r>
          </a:p>
        </p:txBody>
      </p:sp>
    </p:spTree>
    <p:extLst>
      <p:ext uri="{BB962C8B-B14F-4D97-AF65-F5344CB8AC3E}">
        <p14:creationId xmlns:p14="http://schemas.microsoft.com/office/powerpoint/2010/main" val="6167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28DA8-D492-FBD3-9920-D6ACF4EE41BD}"/>
              </a:ext>
            </a:extLst>
          </p:cNvPr>
          <p:cNvSpPr>
            <a:spLocks noGrp="1"/>
          </p:cNvSpPr>
          <p:nvPr>
            <p:ph type="title"/>
          </p:nvPr>
        </p:nvSpPr>
        <p:spPr>
          <a:xfrm>
            <a:off x="1028700" y="726755"/>
            <a:ext cx="10134600" cy="778393"/>
          </a:xfrm>
        </p:spPr>
        <p:txBody>
          <a:bodyPr/>
          <a:lstStyle/>
          <a:p>
            <a:r>
              <a:rPr lang="en-GB" b="1" dirty="0"/>
              <a:t>Why reading matters</a:t>
            </a:r>
          </a:p>
        </p:txBody>
      </p:sp>
      <p:sp>
        <p:nvSpPr>
          <p:cNvPr id="3" name="Content Placeholder 2">
            <a:extLst>
              <a:ext uri="{FF2B5EF4-FFF2-40B4-BE49-F238E27FC236}">
                <a16:creationId xmlns:a16="http://schemas.microsoft.com/office/drawing/2014/main" id="{B79C77DC-6145-7CAA-3D60-B20627A058C6}"/>
              </a:ext>
            </a:extLst>
          </p:cNvPr>
          <p:cNvSpPr>
            <a:spLocks noGrp="1"/>
          </p:cNvSpPr>
          <p:nvPr>
            <p:ph idx="1"/>
          </p:nvPr>
        </p:nvSpPr>
        <p:spPr/>
        <p:txBody>
          <a:bodyPr>
            <a:normAutofit/>
          </a:bodyPr>
          <a:lstStyle/>
          <a:p>
            <a:pPr algn="ctr"/>
            <a:r>
              <a:rPr lang="en-GB" sz="2400" b="1" dirty="0">
                <a:solidFill>
                  <a:srgbClr val="0070C0"/>
                </a:solidFill>
              </a:rPr>
              <a:t>I realized in a whiplash burst that those children, all mine for one year, might never reach their full potential as human beings if they never learned to read.</a:t>
            </a:r>
          </a:p>
          <a:p>
            <a:pPr algn="ctr"/>
            <a:endParaRPr lang="en-GB" sz="2400" dirty="0"/>
          </a:p>
          <a:p>
            <a:r>
              <a:rPr lang="en-GB" sz="2400" dirty="0"/>
              <a:t>Maryanne Wolf’s sudden awareness, as a new teacher, of her responsibilities towards her young class highlights why reading matters.  To the individual, it matters emotionally, culturally and educationally; because of the economic impacts within society, it matters to everyone.</a:t>
            </a:r>
          </a:p>
        </p:txBody>
      </p:sp>
    </p:spTree>
    <p:extLst>
      <p:ext uri="{BB962C8B-B14F-4D97-AF65-F5344CB8AC3E}">
        <p14:creationId xmlns:p14="http://schemas.microsoft.com/office/powerpoint/2010/main" val="4049770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D3B3C7E-BC2D-4436-8B03-AC421FA66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9B5D0C1-066E-4C02-A6B8-59FAE4A197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40546"/>
            <a:ext cx="867485" cy="115439"/>
            <a:chOff x="8910933" y="1861308"/>
            <a:chExt cx="867485" cy="115439"/>
          </a:xfrm>
        </p:grpSpPr>
        <p:sp>
          <p:nvSpPr>
            <p:cNvPr id="13" name="Rectangle 12">
              <a:extLst>
                <a:ext uri="{FF2B5EF4-FFF2-40B4-BE49-F238E27FC236}">
                  <a16:creationId xmlns:a16="http://schemas.microsoft.com/office/drawing/2014/main" id="{D4386904-AFDC-449E-8D1B-906B305EBD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4" name="Straight Connector 13">
              <a:extLst>
                <a:ext uri="{FF2B5EF4-FFF2-40B4-BE49-F238E27FC236}">
                  <a16:creationId xmlns:a16="http://schemas.microsoft.com/office/drawing/2014/main" id="{F70778F2-11E8-428C-8324-479CA9D6FE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0BE89E-CB2D-48BA-A8D2-533FAAAA72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useBgFill="1">
        <p:nvSpPr>
          <p:cNvPr id="17" name="Rectangle 16">
            <a:extLst>
              <a:ext uri="{FF2B5EF4-FFF2-40B4-BE49-F238E27FC236}">
                <a16:creationId xmlns:a16="http://schemas.microsoft.com/office/drawing/2014/main" id="{DB33B578-A8C0-4D0F-8846-FBE386EDC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24" name="Rectangle 2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43714AF-4451-475E-F127-0BECE6902316}"/>
              </a:ext>
            </a:extLst>
          </p:cNvPr>
          <p:cNvSpPr>
            <a:spLocks noGrp="1"/>
          </p:cNvSpPr>
          <p:nvPr>
            <p:ph type="title"/>
          </p:nvPr>
        </p:nvSpPr>
        <p:spPr>
          <a:xfrm>
            <a:off x="1406924" y="1398850"/>
            <a:ext cx="3282152" cy="2030150"/>
          </a:xfrm>
        </p:spPr>
        <p:txBody>
          <a:bodyPr vert="horz" lIns="91440" tIns="45720" rIns="91440" bIns="45720" rtlCol="0" anchor="b">
            <a:normAutofit/>
          </a:bodyPr>
          <a:lstStyle/>
          <a:p>
            <a:pPr algn="ctr"/>
            <a:r>
              <a:rPr lang="en-US" sz="2800" b="1" kern="1200" cap="all" spc="390" baseline="0">
                <a:solidFill>
                  <a:schemeClr val="tx2"/>
                </a:solidFill>
                <a:latin typeface="+mj-lt"/>
                <a:ea typeface="+mj-ea"/>
                <a:cs typeface="+mj-cs"/>
              </a:rPr>
              <a:t>The stats speak for themselves</a:t>
            </a:r>
          </a:p>
        </p:txBody>
      </p:sp>
      <p:pic>
        <p:nvPicPr>
          <p:cNvPr id="5" name="Picture 4" descr="Graphical user interface, application&#10;&#10;Description automatically generated">
            <a:extLst>
              <a:ext uri="{FF2B5EF4-FFF2-40B4-BE49-F238E27FC236}">
                <a16:creationId xmlns:a16="http://schemas.microsoft.com/office/drawing/2014/main" id="{02120C62-E5F2-78FA-C21E-042A832FE8DE}"/>
              </a:ext>
            </a:extLst>
          </p:cNvPr>
          <p:cNvPicPr>
            <a:picLocks noChangeAspect="1"/>
          </p:cNvPicPr>
          <p:nvPr/>
        </p:nvPicPr>
        <p:blipFill>
          <a:blip r:embed="rId2"/>
          <a:stretch>
            <a:fillRect/>
          </a:stretch>
        </p:blipFill>
        <p:spPr>
          <a:xfrm>
            <a:off x="7210169" y="0"/>
            <a:ext cx="3953131" cy="6643921"/>
          </a:xfrm>
          <a:prstGeom prst="rect">
            <a:avLst/>
          </a:prstGeom>
        </p:spPr>
      </p:pic>
    </p:spTree>
    <p:extLst>
      <p:ext uri="{BB962C8B-B14F-4D97-AF65-F5344CB8AC3E}">
        <p14:creationId xmlns:p14="http://schemas.microsoft.com/office/powerpoint/2010/main" val="170989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18B48-5C6F-7426-E08E-65A15C0BC4E4}"/>
              </a:ext>
            </a:extLst>
          </p:cNvPr>
          <p:cNvSpPr>
            <a:spLocks noGrp="1"/>
          </p:cNvSpPr>
          <p:nvPr>
            <p:ph type="title"/>
          </p:nvPr>
        </p:nvSpPr>
        <p:spPr>
          <a:xfrm>
            <a:off x="1139825" y="559293"/>
            <a:ext cx="10134600" cy="538696"/>
          </a:xfrm>
        </p:spPr>
        <p:txBody>
          <a:bodyPr>
            <a:normAutofit fontScale="90000"/>
          </a:bodyPr>
          <a:lstStyle/>
          <a:p>
            <a:r>
              <a:rPr lang="en-GB" b="1" dirty="0"/>
              <a:t>What is Systematic Synthetic Phonics (SSP)</a:t>
            </a:r>
          </a:p>
        </p:txBody>
      </p:sp>
      <p:sp>
        <p:nvSpPr>
          <p:cNvPr id="3" name="Content Placeholder 2">
            <a:extLst>
              <a:ext uri="{FF2B5EF4-FFF2-40B4-BE49-F238E27FC236}">
                <a16:creationId xmlns:a16="http://schemas.microsoft.com/office/drawing/2014/main" id="{C5495DD7-8D93-720D-DA7A-BEE0C7B90890}"/>
              </a:ext>
            </a:extLst>
          </p:cNvPr>
          <p:cNvSpPr>
            <a:spLocks noGrp="1"/>
          </p:cNvSpPr>
          <p:nvPr>
            <p:ph idx="1"/>
          </p:nvPr>
        </p:nvSpPr>
        <p:spPr>
          <a:xfrm>
            <a:off x="1028700" y="1296140"/>
            <a:ext cx="10134600" cy="4835105"/>
          </a:xfrm>
        </p:spPr>
        <p:txBody>
          <a:bodyPr>
            <a:normAutofit lnSpcReduction="10000"/>
          </a:bodyPr>
          <a:lstStyle/>
          <a:p>
            <a:r>
              <a:rPr lang="en-GB" sz="2400" dirty="0"/>
              <a:t>Systematic Synthetic Phonics is a way of teaching children to read, write and spell. The sounds that children learn are taught in a specific, systematic order (not alphabetically) so that children can begin to build words from these sounds as early as possible. </a:t>
            </a:r>
          </a:p>
          <a:p>
            <a:r>
              <a:rPr lang="en-GB" sz="2400" dirty="0"/>
              <a:t>Phonics supports children to hear, identify and link the sounds that letters make (phonemes) to what the letters look like when written down (graphemes). This helps children to recognise and read words, using knowledge of the sounds to read new or unfamiliar words. </a:t>
            </a:r>
          </a:p>
          <a:p>
            <a:endParaRPr lang="en-GB" sz="2400" dirty="0"/>
          </a:p>
          <a:p>
            <a:endParaRPr lang="en-GB" sz="2400" dirty="0"/>
          </a:p>
          <a:p>
            <a:r>
              <a:rPr lang="en-GB" sz="2400" dirty="0"/>
              <a:t>                                                            </a:t>
            </a:r>
            <a:r>
              <a:rPr lang="en-GB" sz="1200" dirty="0"/>
              <a:t>(5.08mins in)</a:t>
            </a:r>
            <a:endParaRPr lang="en-GB" sz="2400" dirty="0"/>
          </a:p>
        </p:txBody>
      </p:sp>
      <p:pic>
        <p:nvPicPr>
          <p:cNvPr id="4" name="Online Media 3" title="Rocket Phonics | The English Alphabetic Code | A guide for parents, carers and families">
            <a:hlinkClick r:id="" action="ppaction://media"/>
            <a:extLst>
              <a:ext uri="{FF2B5EF4-FFF2-40B4-BE49-F238E27FC236}">
                <a16:creationId xmlns:a16="http://schemas.microsoft.com/office/drawing/2014/main" id="{829BB2F9-12D1-C2CD-6389-F1D4B9F9EFD8}"/>
              </a:ext>
            </a:extLst>
          </p:cNvPr>
          <p:cNvPicPr>
            <a:picLocks noRot="1" noChangeAspect="1"/>
          </p:cNvPicPr>
          <p:nvPr>
            <a:videoFile r:link="rId1"/>
          </p:nvPr>
        </p:nvPicPr>
        <p:blipFill>
          <a:blip r:embed="rId3"/>
          <a:stretch>
            <a:fillRect/>
          </a:stretch>
        </p:blipFill>
        <p:spPr>
          <a:xfrm>
            <a:off x="7136536" y="4303756"/>
            <a:ext cx="3845141" cy="2172505"/>
          </a:xfrm>
          <a:prstGeom prst="rect">
            <a:avLst/>
          </a:prstGeom>
        </p:spPr>
      </p:pic>
    </p:spTree>
    <p:extLst>
      <p:ext uri="{BB962C8B-B14F-4D97-AF65-F5344CB8AC3E}">
        <p14:creationId xmlns:p14="http://schemas.microsoft.com/office/powerpoint/2010/main" val="212267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5B421-C277-F273-07D2-25D07C4D0C0D}"/>
              </a:ext>
            </a:extLst>
          </p:cNvPr>
          <p:cNvSpPr>
            <a:spLocks noGrp="1"/>
          </p:cNvSpPr>
          <p:nvPr>
            <p:ph type="title"/>
          </p:nvPr>
        </p:nvSpPr>
        <p:spPr>
          <a:xfrm>
            <a:off x="1028700" y="726755"/>
            <a:ext cx="10134600" cy="636350"/>
          </a:xfrm>
        </p:spPr>
        <p:txBody>
          <a:bodyPr/>
          <a:lstStyle/>
          <a:p>
            <a:r>
              <a:rPr lang="en-GB" b="1" dirty="0"/>
              <a:t>What is Reading Planet Rocket Phonics?</a:t>
            </a:r>
          </a:p>
        </p:txBody>
      </p:sp>
      <p:sp>
        <p:nvSpPr>
          <p:cNvPr id="3" name="Content Placeholder 2">
            <a:extLst>
              <a:ext uri="{FF2B5EF4-FFF2-40B4-BE49-F238E27FC236}">
                <a16:creationId xmlns:a16="http://schemas.microsoft.com/office/drawing/2014/main" id="{31AA8DA3-7A25-051A-28F0-A6F7530663B8}"/>
              </a:ext>
            </a:extLst>
          </p:cNvPr>
          <p:cNvSpPr>
            <a:spLocks noGrp="1"/>
          </p:cNvSpPr>
          <p:nvPr>
            <p:ph idx="1"/>
          </p:nvPr>
        </p:nvSpPr>
        <p:spPr>
          <a:xfrm>
            <a:off x="948801" y="1762407"/>
            <a:ext cx="10134600" cy="4514105"/>
          </a:xfrm>
        </p:spPr>
        <p:txBody>
          <a:bodyPr>
            <a:noAutofit/>
          </a:bodyPr>
          <a:lstStyle/>
          <a:p>
            <a:r>
              <a:rPr lang="en-GB" sz="2400" dirty="0"/>
              <a:t>Rocket Phonics is a Systematic Synthetic Phonics programme that supports your child to learn all the skills needed to successfully read, write and spell. It is part of the Boost Reading scheme. </a:t>
            </a:r>
          </a:p>
          <a:p>
            <a:r>
              <a:rPr lang="en-GB" sz="2400" dirty="0"/>
              <a:t>Within the programme, there are lots of beautifully created and engaging resources such as flashcards, sound mats, and online, interactive Big Books and quizzes to develop learning further. There is also a fully matched series of decodable reading books from a variety of genres, which will be used in class as well as sent home for home reading. </a:t>
            </a:r>
          </a:p>
          <a:p>
            <a:r>
              <a:rPr lang="en-GB" sz="2400" dirty="0"/>
              <a:t>These books can also be accessed on the online platform to read as eBooks. </a:t>
            </a:r>
          </a:p>
        </p:txBody>
      </p:sp>
    </p:spTree>
    <p:extLst>
      <p:ext uri="{BB962C8B-B14F-4D97-AF65-F5344CB8AC3E}">
        <p14:creationId xmlns:p14="http://schemas.microsoft.com/office/powerpoint/2010/main" val="3771885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424872-E38D-A94A-98C2-00AC662E8EBD}"/>
              </a:ext>
            </a:extLst>
          </p:cNvPr>
          <p:cNvSpPr>
            <a:spLocks noGrp="1"/>
          </p:cNvSpPr>
          <p:nvPr>
            <p:ph idx="1"/>
          </p:nvPr>
        </p:nvSpPr>
        <p:spPr>
          <a:xfrm>
            <a:off x="895535" y="1140971"/>
            <a:ext cx="10134600" cy="3969342"/>
          </a:xfrm>
        </p:spPr>
        <p:txBody>
          <a:bodyPr>
            <a:normAutofit/>
          </a:bodyPr>
          <a:lstStyle/>
          <a:p>
            <a:r>
              <a:rPr lang="en-GB" sz="2400" dirty="0"/>
              <a:t>In their Rocket Phonics lessons, your child will learn to recognise, identify, say and read all of the 44 sounds of the English language along with writing and spelling them. </a:t>
            </a:r>
          </a:p>
          <a:p>
            <a:r>
              <a:rPr lang="en-GB" sz="2400" dirty="0"/>
              <a:t>They will revisit sounds they have learned, learn new sounds, take part in stimulating activities to practise and apply their reading, writing and spelling skills.</a:t>
            </a:r>
          </a:p>
          <a:p>
            <a:endParaRPr lang="en-GB" sz="2400" dirty="0"/>
          </a:p>
          <a:p>
            <a:r>
              <a:rPr lang="en-GB" sz="2400" dirty="0"/>
              <a:t>At the end of a text, they will complete comprehension quizzes to check for understanding.</a:t>
            </a:r>
          </a:p>
        </p:txBody>
      </p:sp>
    </p:spTree>
    <p:extLst>
      <p:ext uri="{BB962C8B-B14F-4D97-AF65-F5344CB8AC3E}">
        <p14:creationId xmlns:p14="http://schemas.microsoft.com/office/powerpoint/2010/main" val="1807432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75C78-876D-AB8D-F956-4DACB43490E5}"/>
              </a:ext>
            </a:extLst>
          </p:cNvPr>
          <p:cNvSpPr>
            <a:spLocks noGrp="1"/>
          </p:cNvSpPr>
          <p:nvPr>
            <p:ph type="title"/>
          </p:nvPr>
        </p:nvSpPr>
        <p:spPr>
          <a:xfrm>
            <a:off x="1028700" y="449223"/>
            <a:ext cx="10134600" cy="555064"/>
          </a:xfrm>
        </p:spPr>
        <p:txBody>
          <a:bodyPr>
            <a:normAutofit fontScale="90000"/>
          </a:bodyPr>
          <a:lstStyle/>
          <a:p>
            <a:r>
              <a:rPr lang="en-GB" b="1" dirty="0"/>
              <a:t>A typical teaching week</a:t>
            </a:r>
          </a:p>
        </p:txBody>
      </p:sp>
      <p:sp>
        <p:nvSpPr>
          <p:cNvPr id="3" name="Content Placeholder 2">
            <a:extLst>
              <a:ext uri="{FF2B5EF4-FFF2-40B4-BE49-F238E27FC236}">
                <a16:creationId xmlns:a16="http://schemas.microsoft.com/office/drawing/2014/main" id="{30512E51-A05D-CF5E-4CC8-F606C32F2456}"/>
              </a:ext>
            </a:extLst>
          </p:cNvPr>
          <p:cNvSpPr>
            <a:spLocks noGrp="1"/>
          </p:cNvSpPr>
          <p:nvPr>
            <p:ph idx="1"/>
          </p:nvPr>
        </p:nvSpPr>
        <p:spPr/>
        <p:txBody>
          <a:bodyPr/>
          <a:lstStyle/>
          <a:p>
            <a:r>
              <a:rPr lang="en-GB" dirty="0"/>
              <a:t>Share what we do with reference to the resources.</a:t>
            </a:r>
          </a:p>
        </p:txBody>
      </p:sp>
      <p:pic>
        <p:nvPicPr>
          <p:cNvPr id="5" name="Picture 4">
            <a:extLst>
              <a:ext uri="{FF2B5EF4-FFF2-40B4-BE49-F238E27FC236}">
                <a16:creationId xmlns:a16="http://schemas.microsoft.com/office/drawing/2014/main" id="{0A1F93CF-0024-0954-2BE6-B1CC5FF75684}"/>
              </a:ext>
            </a:extLst>
          </p:cNvPr>
          <p:cNvPicPr>
            <a:picLocks noChangeAspect="1"/>
          </p:cNvPicPr>
          <p:nvPr/>
        </p:nvPicPr>
        <p:blipFill>
          <a:blip r:embed="rId2"/>
          <a:stretch>
            <a:fillRect/>
          </a:stretch>
        </p:blipFill>
        <p:spPr>
          <a:xfrm>
            <a:off x="1028700" y="1345639"/>
            <a:ext cx="9791700" cy="4991100"/>
          </a:xfrm>
          <a:prstGeom prst="rect">
            <a:avLst/>
          </a:prstGeom>
        </p:spPr>
      </p:pic>
    </p:spTree>
    <p:extLst>
      <p:ext uri="{BB962C8B-B14F-4D97-AF65-F5344CB8AC3E}">
        <p14:creationId xmlns:p14="http://schemas.microsoft.com/office/powerpoint/2010/main" val="3610677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9E0765-A97A-E7C3-2D55-F0F6EC022240}"/>
              </a:ext>
            </a:extLst>
          </p:cNvPr>
          <p:cNvSpPr>
            <a:spLocks noGrp="1"/>
          </p:cNvSpPr>
          <p:nvPr>
            <p:ph type="title"/>
          </p:nvPr>
        </p:nvSpPr>
        <p:spPr>
          <a:xfrm>
            <a:off x="1038883" y="1000366"/>
            <a:ext cx="3995397" cy="1239627"/>
          </a:xfrm>
        </p:spPr>
        <p:txBody>
          <a:bodyPr anchor="b">
            <a:normAutofit/>
          </a:bodyPr>
          <a:lstStyle/>
          <a:p>
            <a:pPr algn="ctr">
              <a:lnSpc>
                <a:spcPct val="100000"/>
              </a:lnSpc>
            </a:pPr>
            <a:r>
              <a:rPr lang="en-GB" sz="2700" b="1"/>
              <a:t>New sounds are introduced using interactive flashcards</a:t>
            </a:r>
          </a:p>
        </p:txBody>
      </p:sp>
      <p:sp>
        <p:nvSpPr>
          <p:cNvPr id="3" name="Content Placeholder 2">
            <a:extLst>
              <a:ext uri="{FF2B5EF4-FFF2-40B4-BE49-F238E27FC236}">
                <a16:creationId xmlns:a16="http://schemas.microsoft.com/office/drawing/2014/main" id="{685B6BD0-DA0B-6A11-F7A1-9D97BE9DB36F}"/>
              </a:ext>
            </a:extLst>
          </p:cNvPr>
          <p:cNvSpPr>
            <a:spLocks noGrp="1"/>
          </p:cNvSpPr>
          <p:nvPr>
            <p:ph idx="1"/>
          </p:nvPr>
        </p:nvSpPr>
        <p:spPr>
          <a:xfrm>
            <a:off x="1096144" y="2884395"/>
            <a:ext cx="3862062" cy="2469140"/>
          </a:xfrm>
        </p:spPr>
        <p:txBody>
          <a:bodyPr>
            <a:normAutofit/>
          </a:bodyPr>
          <a:lstStyle/>
          <a:p>
            <a:pPr algn="ctr"/>
            <a:r>
              <a:rPr lang="en-GB" dirty="0">
                <a:hlinkClick r:id="rId2"/>
              </a:rPr>
              <a:t>https://my.risingstars-uk.com/html5_renderers/LaunchRHResource.aspx?resourceGUID=da98082a-95f8-4f2c-81b8-4d9746a3d4dd&amp;courseGUID=a7273eab-570d-49cb-9455-db5631042e60</a:t>
            </a:r>
            <a:r>
              <a:rPr lang="en-GB" dirty="0"/>
              <a:t> </a:t>
            </a:r>
            <a:endParaRPr lang="en-GB"/>
          </a:p>
        </p:txBody>
      </p:sp>
      <p:pic>
        <p:nvPicPr>
          <p:cNvPr id="5" name="Picture 4">
            <a:extLst>
              <a:ext uri="{FF2B5EF4-FFF2-40B4-BE49-F238E27FC236}">
                <a16:creationId xmlns:a16="http://schemas.microsoft.com/office/drawing/2014/main" id="{05AA1EE8-378D-32D6-2177-C1CF10DDAAE4}"/>
              </a:ext>
            </a:extLst>
          </p:cNvPr>
          <p:cNvPicPr>
            <a:picLocks noChangeAspect="1"/>
          </p:cNvPicPr>
          <p:nvPr/>
        </p:nvPicPr>
        <p:blipFill>
          <a:blip r:embed="rId3"/>
          <a:stretch>
            <a:fillRect/>
          </a:stretch>
        </p:blipFill>
        <p:spPr>
          <a:xfrm>
            <a:off x="6091205" y="723900"/>
            <a:ext cx="5343589" cy="5494694"/>
          </a:xfrm>
          <a:prstGeom prst="rect">
            <a:avLst/>
          </a:prstGeom>
        </p:spPr>
      </p:pic>
      <p:grpSp>
        <p:nvGrpSpPr>
          <p:cNvPr id="14" name="Group 13">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15" name="Rectangle 14">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2215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E0DA-A0A4-D11B-DE2F-2EBFD116A1C8}"/>
              </a:ext>
            </a:extLst>
          </p:cNvPr>
          <p:cNvSpPr>
            <a:spLocks noGrp="1"/>
          </p:cNvSpPr>
          <p:nvPr>
            <p:ph type="title"/>
          </p:nvPr>
        </p:nvSpPr>
        <p:spPr>
          <a:xfrm>
            <a:off x="1028700" y="533400"/>
            <a:ext cx="10134600" cy="783664"/>
          </a:xfrm>
        </p:spPr>
        <p:txBody>
          <a:bodyPr>
            <a:normAutofit/>
          </a:bodyPr>
          <a:lstStyle/>
          <a:p>
            <a:r>
              <a:rPr lang="en-GB" b="1" dirty="0"/>
              <a:t>Monday: Introduce a new letter sound with a blending focus.</a:t>
            </a:r>
          </a:p>
        </p:txBody>
      </p:sp>
      <p:pic>
        <p:nvPicPr>
          <p:cNvPr id="5" name="Content Placeholder 4">
            <a:extLst>
              <a:ext uri="{FF2B5EF4-FFF2-40B4-BE49-F238E27FC236}">
                <a16:creationId xmlns:a16="http://schemas.microsoft.com/office/drawing/2014/main" id="{2FDEEE1C-CC37-4133-B218-697EB8486173}"/>
              </a:ext>
            </a:extLst>
          </p:cNvPr>
          <p:cNvPicPr>
            <a:picLocks noGrp="1" noChangeAspect="1"/>
          </p:cNvPicPr>
          <p:nvPr>
            <p:ph idx="1"/>
          </p:nvPr>
        </p:nvPicPr>
        <p:blipFill>
          <a:blip r:embed="rId2"/>
          <a:stretch>
            <a:fillRect/>
          </a:stretch>
        </p:blipFill>
        <p:spPr>
          <a:xfrm>
            <a:off x="3032714" y="1524000"/>
            <a:ext cx="6557580" cy="4921250"/>
          </a:xfrm>
        </p:spPr>
      </p:pic>
      <p:sp>
        <p:nvSpPr>
          <p:cNvPr id="6" name="TextBox 5">
            <a:extLst>
              <a:ext uri="{FF2B5EF4-FFF2-40B4-BE49-F238E27FC236}">
                <a16:creationId xmlns:a16="http://schemas.microsoft.com/office/drawing/2014/main" id="{6D2C56E3-3FD3-5DE4-9787-DAE9C7174B67}"/>
              </a:ext>
            </a:extLst>
          </p:cNvPr>
          <p:cNvSpPr txBox="1"/>
          <p:nvPr/>
        </p:nvSpPr>
        <p:spPr>
          <a:xfrm>
            <a:off x="677656" y="1430953"/>
            <a:ext cx="1924050" cy="4893647"/>
          </a:xfrm>
          <a:prstGeom prst="rect">
            <a:avLst/>
          </a:prstGeom>
          <a:noFill/>
        </p:spPr>
        <p:txBody>
          <a:bodyPr wrap="square" rtlCol="0">
            <a:spAutoFit/>
          </a:bodyPr>
          <a:lstStyle/>
          <a:p>
            <a:r>
              <a:rPr lang="en-GB" sz="2400" dirty="0"/>
              <a:t>Pupils then see and hear the new sound, in this case ‘S, through the Big Book.</a:t>
            </a:r>
          </a:p>
          <a:p>
            <a:endParaRPr lang="en-GB" sz="2400" dirty="0"/>
          </a:p>
          <a:p>
            <a:r>
              <a:rPr lang="en-GB" sz="2400" dirty="0"/>
              <a:t>The sound is used frequently within the text.</a:t>
            </a:r>
          </a:p>
        </p:txBody>
      </p:sp>
      <p:sp>
        <p:nvSpPr>
          <p:cNvPr id="7" name="TextBox 6">
            <a:extLst>
              <a:ext uri="{FF2B5EF4-FFF2-40B4-BE49-F238E27FC236}">
                <a16:creationId xmlns:a16="http://schemas.microsoft.com/office/drawing/2014/main" id="{DC7F2FA5-218D-5EB8-8736-518C31C9D9E7}"/>
              </a:ext>
            </a:extLst>
          </p:cNvPr>
          <p:cNvSpPr txBox="1"/>
          <p:nvPr/>
        </p:nvSpPr>
        <p:spPr>
          <a:xfrm>
            <a:off x="9886950" y="1524000"/>
            <a:ext cx="1924050" cy="2677656"/>
          </a:xfrm>
          <a:prstGeom prst="rect">
            <a:avLst/>
          </a:prstGeom>
          <a:noFill/>
        </p:spPr>
        <p:txBody>
          <a:bodyPr wrap="square" rtlCol="0">
            <a:spAutoFit/>
          </a:bodyPr>
          <a:lstStyle/>
          <a:p>
            <a:r>
              <a:rPr lang="en-GB" sz="2400" dirty="0"/>
              <a:t>Pupils join in, saying the new sound when they encounter it in the peach lozenge.</a:t>
            </a:r>
          </a:p>
        </p:txBody>
      </p:sp>
    </p:spTree>
    <p:extLst>
      <p:ext uri="{BB962C8B-B14F-4D97-AF65-F5344CB8AC3E}">
        <p14:creationId xmlns:p14="http://schemas.microsoft.com/office/powerpoint/2010/main" val="254511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E0DA-A0A4-D11B-DE2F-2EBFD116A1C8}"/>
              </a:ext>
            </a:extLst>
          </p:cNvPr>
          <p:cNvSpPr>
            <a:spLocks noGrp="1"/>
          </p:cNvSpPr>
          <p:nvPr>
            <p:ph type="title"/>
          </p:nvPr>
        </p:nvSpPr>
        <p:spPr>
          <a:xfrm>
            <a:off x="676275" y="446317"/>
            <a:ext cx="10134600" cy="651239"/>
          </a:xfrm>
        </p:spPr>
        <p:txBody>
          <a:bodyPr>
            <a:normAutofit/>
          </a:bodyPr>
          <a:lstStyle/>
          <a:p>
            <a:r>
              <a:rPr lang="en-GB" b="1" dirty="0"/>
              <a:t>Tuesday: Repeat letter sound with a segmenting focus.</a:t>
            </a:r>
          </a:p>
        </p:txBody>
      </p:sp>
      <p:sp>
        <p:nvSpPr>
          <p:cNvPr id="6" name="TextBox 5">
            <a:extLst>
              <a:ext uri="{FF2B5EF4-FFF2-40B4-BE49-F238E27FC236}">
                <a16:creationId xmlns:a16="http://schemas.microsoft.com/office/drawing/2014/main" id="{6D2C56E3-3FD3-5DE4-9787-DAE9C7174B67}"/>
              </a:ext>
            </a:extLst>
          </p:cNvPr>
          <p:cNvSpPr txBox="1"/>
          <p:nvPr/>
        </p:nvSpPr>
        <p:spPr>
          <a:xfrm>
            <a:off x="676275" y="1600200"/>
            <a:ext cx="1924050" cy="4524315"/>
          </a:xfrm>
          <a:prstGeom prst="rect">
            <a:avLst/>
          </a:prstGeom>
          <a:noFill/>
        </p:spPr>
        <p:txBody>
          <a:bodyPr wrap="square" rtlCol="0">
            <a:spAutoFit/>
          </a:bodyPr>
          <a:lstStyle/>
          <a:p>
            <a:r>
              <a:rPr lang="en-GB" sz="2400" dirty="0"/>
              <a:t>Pupils practise the sound they were introduced to in the previous lesson, segmenting for spelling and using the sound in their own writing.</a:t>
            </a:r>
          </a:p>
        </p:txBody>
      </p:sp>
      <p:sp>
        <p:nvSpPr>
          <p:cNvPr id="7" name="TextBox 6">
            <a:extLst>
              <a:ext uri="{FF2B5EF4-FFF2-40B4-BE49-F238E27FC236}">
                <a16:creationId xmlns:a16="http://schemas.microsoft.com/office/drawing/2014/main" id="{DC7F2FA5-218D-5EB8-8736-518C31C9D9E7}"/>
              </a:ext>
            </a:extLst>
          </p:cNvPr>
          <p:cNvSpPr txBox="1"/>
          <p:nvPr/>
        </p:nvSpPr>
        <p:spPr>
          <a:xfrm>
            <a:off x="9886950" y="1230867"/>
            <a:ext cx="1924050" cy="5262979"/>
          </a:xfrm>
          <a:prstGeom prst="rect">
            <a:avLst/>
          </a:prstGeom>
          <a:noFill/>
        </p:spPr>
        <p:txBody>
          <a:bodyPr wrap="square" rtlCol="0">
            <a:spAutoFit/>
          </a:bodyPr>
          <a:lstStyle/>
          <a:p>
            <a:r>
              <a:rPr lang="en-GB" sz="2400" dirty="0"/>
              <a:t>Accurate letter formation is taught for both upper and lower case letters.  Additional handwriting opportunities are provided at other points in the week.</a:t>
            </a:r>
          </a:p>
        </p:txBody>
      </p:sp>
      <p:pic>
        <p:nvPicPr>
          <p:cNvPr id="4" name="Picture 3">
            <a:extLst>
              <a:ext uri="{FF2B5EF4-FFF2-40B4-BE49-F238E27FC236}">
                <a16:creationId xmlns:a16="http://schemas.microsoft.com/office/drawing/2014/main" id="{F81720F8-9776-5C8A-A863-96DE613200ED}"/>
              </a:ext>
            </a:extLst>
          </p:cNvPr>
          <p:cNvPicPr>
            <a:picLocks noChangeAspect="1"/>
          </p:cNvPicPr>
          <p:nvPr/>
        </p:nvPicPr>
        <p:blipFill>
          <a:blip r:embed="rId2"/>
          <a:stretch>
            <a:fillRect/>
          </a:stretch>
        </p:blipFill>
        <p:spPr>
          <a:xfrm>
            <a:off x="2811173" y="1424006"/>
            <a:ext cx="6702281" cy="5037581"/>
          </a:xfrm>
          <a:prstGeom prst="rect">
            <a:avLst/>
          </a:prstGeom>
        </p:spPr>
      </p:pic>
    </p:spTree>
    <p:extLst>
      <p:ext uri="{BB962C8B-B14F-4D97-AF65-F5344CB8AC3E}">
        <p14:creationId xmlns:p14="http://schemas.microsoft.com/office/powerpoint/2010/main" val="1872706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5899"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9E0765-A97A-E7C3-2D55-F0F6EC022240}"/>
              </a:ext>
            </a:extLst>
          </p:cNvPr>
          <p:cNvSpPr>
            <a:spLocks noGrp="1"/>
          </p:cNvSpPr>
          <p:nvPr>
            <p:ph type="title"/>
          </p:nvPr>
        </p:nvSpPr>
        <p:spPr>
          <a:xfrm>
            <a:off x="7150882" y="1000366"/>
            <a:ext cx="3995397" cy="1239627"/>
          </a:xfrm>
        </p:spPr>
        <p:txBody>
          <a:bodyPr anchor="b">
            <a:normAutofit/>
          </a:bodyPr>
          <a:lstStyle/>
          <a:p>
            <a:pPr algn="ctr">
              <a:lnSpc>
                <a:spcPct val="100000"/>
              </a:lnSpc>
            </a:pPr>
            <a:r>
              <a:rPr lang="en-GB" sz="2700" b="1"/>
              <a:t>New sounds are introduced using interactive flashcards</a:t>
            </a:r>
          </a:p>
        </p:txBody>
      </p:sp>
      <p:sp>
        <p:nvSpPr>
          <p:cNvPr id="3" name="Content Placeholder 2">
            <a:extLst>
              <a:ext uri="{FF2B5EF4-FFF2-40B4-BE49-F238E27FC236}">
                <a16:creationId xmlns:a16="http://schemas.microsoft.com/office/drawing/2014/main" id="{685B6BD0-DA0B-6A11-F7A1-9D97BE9DB36F}"/>
              </a:ext>
            </a:extLst>
          </p:cNvPr>
          <p:cNvSpPr>
            <a:spLocks noGrp="1"/>
          </p:cNvSpPr>
          <p:nvPr>
            <p:ph idx="1"/>
          </p:nvPr>
        </p:nvSpPr>
        <p:spPr>
          <a:xfrm>
            <a:off x="7279965" y="2884395"/>
            <a:ext cx="3766670" cy="2469140"/>
          </a:xfrm>
        </p:spPr>
        <p:txBody>
          <a:bodyPr>
            <a:normAutofit/>
          </a:bodyPr>
          <a:lstStyle/>
          <a:p>
            <a:pPr algn="ctr"/>
            <a:r>
              <a:rPr lang="en-GB" dirty="0">
                <a:hlinkClick r:id="rId2"/>
              </a:rPr>
              <a:t>https://my.risingstars-uk.com/html5_renderers/LaunchRHResource.aspx?resourceGUID=da98082a-95f8-4f2c-81b8-4d9746a3d4dd&amp;courseGUID=a7273eab-570d-49cb-9455-db5631042e60</a:t>
            </a:r>
            <a:r>
              <a:rPr lang="en-GB" dirty="0"/>
              <a:t> </a:t>
            </a:r>
            <a:endParaRPr lang="en-GB"/>
          </a:p>
        </p:txBody>
      </p:sp>
      <p:pic>
        <p:nvPicPr>
          <p:cNvPr id="6" name="Picture 5">
            <a:extLst>
              <a:ext uri="{FF2B5EF4-FFF2-40B4-BE49-F238E27FC236}">
                <a16:creationId xmlns:a16="http://schemas.microsoft.com/office/drawing/2014/main" id="{C1932044-9759-66F7-01FD-57A8768057A5}"/>
              </a:ext>
            </a:extLst>
          </p:cNvPr>
          <p:cNvPicPr>
            <a:picLocks noChangeAspect="1"/>
          </p:cNvPicPr>
          <p:nvPr/>
        </p:nvPicPr>
        <p:blipFill>
          <a:blip r:embed="rId3"/>
          <a:stretch>
            <a:fillRect/>
          </a:stretch>
        </p:blipFill>
        <p:spPr>
          <a:xfrm>
            <a:off x="848050" y="723900"/>
            <a:ext cx="5123802" cy="5494694"/>
          </a:xfrm>
          <a:prstGeom prst="rect">
            <a:avLst/>
          </a:prstGeom>
        </p:spPr>
      </p:pic>
      <p:grpSp>
        <p:nvGrpSpPr>
          <p:cNvPr id="26" name="Group 25">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92478" y="2543656"/>
            <a:ext cx="867485" cy="115439"/>
            <a:chOff x="8910933" y="1861308"/>
            <a:chExt cx="867485" cy="115439"/>
          </a:xfrm>
        </p:grpSpPr>
        <p:sp>
          <p:nvSpPr>
            <p:cNvPr id="27" name="Rectangle 26">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3160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E0DA-A0A4-D11B-DE2F-2EBFD116A1C8}"/>
              </a:ext>
            </a:extLst>
          </p:cNvPr>
          <p:cNvSpPr>
            <a:spLocks noGrp="1"/>
          </p:cNvSpPr>
          <p:nvPr>
            <p:ph type="title"/>
          </p:nvPr>
        </p:nvSpPr>
        <p:spPr>
          <a:xfrm>
            <a:off x="567061" y="441695"/>
            <a:ext cx="10134600" cy="583579"/>
          </a:xfrm>
        </p:spPr>
        <p:txBody>
          <a:bodyPr>
            <a:normAutofit fontScale="90000"/>
          </a:bodyPr>
          <a:lstStyle/>
          <a:p>
            <a:r>
              <a:rPr lang="en-GB" b="1" dirty="0"/>
              <a:t>Wednesday: Introduce a new letter sound with a blending focus.</a:t>
            </a:r>
          </a:p>
        </p:txBody>
      </p:sp>
      <p:sp>
        <p:nvSpPr>
          <p:cNvPr id="6" name="TextBox 5">
            <a:extLst>
              <a:ext uri="{FF2B5EF4-FFF2-40B4-BE49-F238E27FC236}">
                <a16:creationId xmlns:a16="http://schemas.microsoft.com/office/drawing/2014/main" id="{6D2C56E3-3FD3-5DE4-9787-DAE9C7174B67}"/>
              </a:ext>
            </a:extLst>
          </p:cNvPr>
          <p:cNvSpPr txBox="1"/>
          <p:nvPr/>
        </p:nvSpPr>
        <p:spPr>
          <a:xfrm>
            <a:off x="655462" y="1249372"/>
            <a:ext cx="1924050" cy="5262979"/>
          </a:xfrm>
          <a:prstGeom prst="rect">
            <a:avLst/>
          </a:prstGeom>
          <a:noFill/>
        </p:spPr>
        <p:txBody>
          <a:bodyPr wrap="square" rtlCol="0">
            <a:spAutoFit/>
          </a:bodyPr>
          <a:lstStyle/>
          <a:p>
            <a:r>
              <a:rPr lang="en-GB" sz="2400" dirty="0"/>
              <a:t>Pupils are introduced then see and hear the second sound, of the week through the Big Book.</a:t>
            </a:r>
          </a:p>
          <a:p>
            <a:endParaRPr lang="en-GB" sz="2400" dirty="0"/>
          </a:p>
          <a:p>
            <a:r>
              <a:rPr lang="en-GB" sz="2400" dirty="0"/>
              <a:t>The sound is used frequently within the text.</a:t>
            </a:r>
          </a:p>
        </p:txBody>
      </p:sp>
      <p:sp>
        <p:nvSpPr>
          <p:cNvPr id="7" name="TextBox 6">
            <a:extLst>
              <a:ext uri="{FF2B5EF4-FFF2-40B4-BE49-F238E27FC236}">
                <a16:creationId xmlns:a16="http://schemas.microsoft.com/office/drawing/2014/main" id="{DC7F2FA5-218D-5EB8-8736-518C31C9D9E7}"/>
              </a:ext>
            </a:extLst>
          </p:cNvPr>
          <p:cNvSpPr txBox="1"/>
          <p:nvPr/>
        </p:nvSpPr>
        <p:spPr>
          <a:xfrm>
            <a:off x="9886950" y="1524000"/>
            <a:ext cx="1924050" cy="2677656"/>
          </a:xfrm>
          <a:prstGeom prst="rect">
            <a:avLst/>
          </a:prstGeom>
          <a:noFill/>
        </p:spPr>
        <p:txBody>
          <a:bodyPr wrap="square" rtlCol="0">
            <a:spAutoFit/>
          </a:bodyPr>
          <a:lstStyle/>
          <a:p>
            <a:r>
              <a:rPr lang="en-GB" sz="2400" dirty="0"/>
              <a:t>Pupils join in, saying the new sound when they encounter it in the peach lozenge.</a:t>
            </a:r>
          </a:p>
        </p:txBody>
      </p:sp>
      <p:pic>
        <p:nvPicPr>
          <p:cNvPr id="9" name="Picture 8">
            <a:extLst>
              <a:ext uri="{FF2B5EF4-FFF2-40B4-BE49-F238E27FC236}">
                <a16:creationId xmlns:a16="http://schemas.microsoft.com/office/drawing/2014/main" id="{9E82C197-AC84-342D-FD5D-E8D5F1FF141A}"/>
              </a:ext>
            </a:extLst>
          </p:cNvPr>
          <p:cNvPicPr>
            <a:picLocks noChangeAspect="1"/>
          </p:cNvPicPr>
          <p:nvPr/>
        </p:nvPicPr>
        <p:blipFill>
          <a:blip r:embed="rId2"/>
          <a:stretch>
            <a:fillRect/>
          </a:stretch>
        </p:blipFill>
        <p:spPr>
          <a:xfrm>
            <a:off x="2667618" y="1287472"/>
            <a:ext cx="7043119" cy="5344408"/>
          </a:xfrm>
          <a:prstGeom prst="rect">
            <a:avLst/>
          </a:prstGeom>
        </p:spPr>
      </p:pic>
    </p:spTree>
    <p:extLst>
      <p:ext uri="{BB962C8B-B14F-4D97-AF65-F5344CB8AC3E}">
        <p14:creationId xmlns:p14="http://schemas.microsoft.com/office/powerpoint/2010/main" val="3139508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E0DA-A0A4-D11B-DE2F-2EBFD116A1C8}"/>
              </a:ext>
            </a:extLst>
          </p:cNvPr>
          <p:cNvSpPr>
            <a:spLocks noGrp="1"/>
          </p:cNvSpPr>
          <p:nvPr>
            <p:ph type="title"/>
          </p:nvPr>
        </p:nvSpPr>
        <p:spPr>
          <a:xfrm>
            <a:off x="676275" y="446317"/>
            <a:ext cx="10134600" cy="651239"/>
          </a:xfrm>
        </p:spPr>
        <p:txBody>
          <a:bodyPr>
            <a:normAutofit/>
          </a:bodyPr>
          <a:lstStyle/>
          <a:p>
            <a:r>
              <a:rPr lang="en-GB" b="1" dirty="0"/>
              <a:t>Thursday: Repeat letter sound with a segmenting focus.</a:t>
            </a:r>
          </a:p>
        </p:txBody>
      </p:sp>
      <p:sp>
        <p:nvSpPr>
          <p:cNvPr id="6" name="TextBox 5">
            <a:extLst>
              <a:ext uri="{FF2B5EF4-FFF2-40B4-BE49-F238E27FC236}">
                <a16:creationId xmlns:a16="http://schemas.microsoft.com/office/drawing/2014/main" id="{6D2C56E3-3FD3-5DE4-9787-DAE9C7174B67}"/>
              </a:ext>
            </a:extLst>
          </p:cNvPr>
          <p:cNvSpPr txBox="1"/>
          <p:nvPr/>
        </p:nvSpPr>
        <p:spPr>
          <a:xfrm>
            <a:off x="676275" y="1600200"/>
            <a:ext cx="1924050" cy="4524315"/>
          </a:xfrm>
          <a:prstGeom prst="rect">
            <a:avLst/>
          </a:prstGeom>
          <a:noFill/>
        </p:spPr>
        <p:txBody>
          <a:bodyPr wrap="square" rtlCol="0">
            <a:spAutoFit/>
          </a:bodyPr>
          <a:lstStyle/>
          <a:p>
            <a:r>
              <a:rPr lang="en-GB" sz="2400" dirty="0"/>
              <a:t>Pupils practise the sound they were introduced to in the previous lesson, segmenting for spelling and using the sound in their own writing.</a:t>
            </a:r>
          </a:p>
        </p:txBody>
      </p:sp>
      <p:sp>
        <p:nvSpPr>
          <p:cNvPr id="7" name="TextBox 6">
            <a:extLst>
              <a:ext uri="{FF2B5EF4-FFF2-40B4-BE49-F238E27FC236}">
                <a16:creationId xmlns:a16="http://schemas.microsoft.com/office/drawing/2014/main" id="{DC7F2FA5-218D-5EB8-8736-518C31C9D9E7}"/>
              </a:ext>
            </a:extLst>
          </p:cNvPr>
          <p:cNvSpPr txBox="1"/>
          <p:nvPr/>
        </p:nvSpPr>
        <p:spPr>
          <a:xfrm>
            <a:off x="9886950" y="1230867"/>
            <a:ext cx="1924050" cy="5262979"/>
          </a:xfrm>
          <a:prstGeom prst="rect">
            <a:avLst/>
          </a:prstGeom>
          <a:noFill/>
        </p:spPr>
        <p:txBody>
          <a:bodyPr wrap="square" rtlCol="0">
            <a:spAutoFit/>
          </a:bodyPr>
          <a:lstStyle/>
          <a:p>
            <a:r>
              <a:rPr lang="en-GB" sz="2400" dirty="0"/>
              <a:t>Accurate letter formation is taught for both upper and lower case letters.  Additional handwriting opportunities are provided at other points in the week.</a:t>
            </a:r>
          </a:p>
        </p:txBody>
      </p:sp>
      <p:pic>
        <p:nvPicPr>
          <p:cNvPr id="5" name="Picture 4">
            <a:extLst>
              <a:ext uri="{FF2B5EF4-FFF2-40B4-BE49-F238E27FC236}">
                <a16:creationId xmlns:a16="http://schemas.microsoft.com/office/drawing/2014/main" id="{557856E9-CDE2-DE36-0469-A74E6CF80F76}"/>
              </a:ext>
            </a:extLst>
          </p:cNvPr>
          <p:cNvPicPr>
            <a:picLocks noChangeAspect="1"/>
          </p:cNvPicPr>
          <p:nvPr/>
        </p:nvPicPr>
        <p:blipFill>
          <a:blip r:embed="rId2"/>
          <a:stretch>
            <a:fillRect/>
          </a:stretch>
        </p:blipFill>
        <p:spPr>
          <a:xfrm>
            <a:off x="2745787" y="1200632"/>
            <a:ext cx="6995701" cy="5253253"/>
          </a:xfrm>
          <a:prstGeom prst="rect">
            <a:avLst/>
          </a:prstGeom>
        </p:spPr>
      </p:pic>
    </p:spTree>
    <p:extLst>
      <p:ext uri="{BB962C8B-B14F-4D97-AF65-F5344CB8AC3E}">
        <p14:creationId xmlns:p14="http://schemas.microsoft.com/office/powerpoint/2010/main" val="1893377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E0DA-A0A4-D11B-DE2F-2EBFD116A1C8}"/>
              </a:ext>
            </a:extLst>
          </p:cNvPr>
          <p:cNvSpPr>
            <a:spLocks noGrp="1"/>
          </p:cNvSpPr>
          <p:nvPr>
            <p:ph type="title"/>
          </p:nvPr>
        </p:nvSpPr>
        <p:spPr>
          <a:xfrm>
            <a:off x="676275" y="446317"/>
            <a:ext cx="10134600" cy="651239"/>
          </a:xfrm>
        </p:spPr>
        <p:txBody>
          <a:bodyPr>
            <a:normAutofit/>
          </a:bodyPr>
          <a:lstStyle/>
          <a:p>
            <a:r>
              <a:rPr lang="en-GB" b="1" dirty="0"/>
              <a:t>Friday: Flexible learning day.</a:t>
            </a:r>
          </a:p>
        </p:txBody>
      </p:sp>
      <p:sp>
        <p:nvSpPr>
          <p:cNvPr id="6" name="TextBox 5">
            <a:extLst>
              <a:ext uri="{FF2B5EF4-FFF2-40B4-BE49-F238E27FC236}">
                <a16:creationId xmlns:a16="http://schemas.microsoft.com/office/drawing/2014/main" id="{6D2C56E3-3FD3-5DE4-9787-DAE9C7174B67}"/>
              </a:ext>
            </a:extLst>
          </p:cNvPr>
          <p:cNvSpPr txBox="1"/>
          <p:nvPr/>
        </p:nvSpPr>
        <p:spPr>
          <a:xfrm>
            <a:off x="676275" y="1600200"/>
            <a:ext cx="10642754" cy="2677656"/>
          </a:xfrm>
          <a:prstGeom prst="rect">
            <a:avLst/>
          </a:prstGeom>
          <a:noFill/>
        </p:spPr>
        <p:txBody>
          <a:bodyPr wrap="square" rtlCol="0">
            <a:spAutoFit/>
          </a:bodyPr>
          <a:lstStyle/>
          <a:p>
            <a:r>
              <a:rPr lang="en-GB" sz="2400" dirty="0"/>
              <a:t>This is a flexible day where the current needs of the children can be met in a variety of different ways, such as:</a:t>
            </a:r>
          </a:p>
          <a:p>
            <a:endParaRPr lang="en-GB" sz="2400" dirty="0"/>
          </a:p>
          <a:p>
            <a:pPr marL="342900" indent="-342900">
              <a:buFont typeface="Arial" panose="020B0604020202020204" pitchFamily="34" charset="0"/>
              <a:buChar char="•"/>
            </a:pPr>
            <a:r>
              <a:rPr lang="en-GB" sz="2400" dirty="0"/>
              <a:t>Teaching and practising ‘tricky’ words </a:t>
            </a:r>
          </a:p>
          <a:p>
            <a:pPr marL="342900" indent="-342900">
              <a:buFont typeface="Arial" panose="020B0604020202020204" pitchFamily="34" charset="0"/>
              <a:buChar char="•"/>
            </a:pPr>
            <a:r>
              <a:rPr lang="en-GB" sz="2400" dirty="0"/>
              <a:t>Opportunities to use prior learning in games and puzzles</a:t>
            </a:r>
          </a:p>
          <a:p>
            <a:pPr marL="342900" indent="-342900">
              <a:buFont typeface="Arial" panose="020B0604020202020204" pitchFamily="34" charset="0"/>
              <a:buChar char="•"/>
            </a:pPr>
            <a:r>
              <a:rPr lang="en-GB" sz="2400" dirty="0"/>
              <a:t>Chance for teachers to revisit prior learning with target groups</a:t>
            </a:r>
          </a:p>
          <a:p>
            <a:pPr marL="342900" indent="-342900">
              <a:buFont typeface="Arial" panose="020B0604020202020204" pitchFamily="34" charset="0"/>
              <a:buChar char="•"/>
            </a:pPr>
            <a:r>
              <a:rPr lang="en-GB" sz="2400" dirty="0"/>
              <a:t>Assessment </a:t>
            </a:r>
          </a:p>
        </p:txBody>
      </p:sp>
    </p:spTree>
    <p:extLst>
      <p:ext uri="{BB962C8B-B14F-4D97-AF65-F5344CB8AC3E}">
        <p14:creationId xmlns:p14="http://schemas.microsoft.com/office/powerpoint/2010/main" val="2663511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2AB88-2CB7-7FFD-97CC-96A6627C8D36}"/>
              </a:ext>
            </a:extLst>
          </p:cNvPr>
          <p:cNvSpPr>
            <a:spLocks noGrp="1"/>
          </p:cNvSpPr>
          <p:nvPr>
            <p:ph type="title"/>
          </p:nvPr>
        </p:nvSpPr>
        <p:spPr>
          <a:xfrm>
            <a:off x="957679" y="408580"/>
            <a:ext cx="10134600" cy="636350"/>
          </a:xfrm>
        </p:spPr>
        <p:txBody>
          <a:bodyPr/>
          <a:lstStyle/>
          <a:p>
            <a:r>
              <a:rPr lang="en-GB" b="1" dirty="0"/>
              <a:t>The Phonics Sound Phases</a:t>
            </a:r>
          </a:p>
        </p:txBody>
      </p:sp>
      <p:sp>
        <p:nvSpPr>
          <p:cNvPr id="3" name="Content Placeholder 2">
            <a:extLst>
              <a:ext uri="{FF2B5EF4-FFF2-40B4-BE49-F238E27FC236}">
                <a16:creationId xmlns:a16="http://schemas.microsoft.com/office/drawing/2014/main" id="{57F20831-5707-75B2-08D2-CCE351C6C3FE}"/>
              </a:ext>
            </a:extLst>
          </p:cNvPr>
          <p:cNvSpPr>
            <a:spLocks noGrp="1"/>
          </p:cNvSpPr>
          <p:nvPr>
            <p:ph idx="1"/>
          </p:nvPr>
        </p:nvSpPr>
        <p:spPr>
          <a:xfrm>
            <a:off x="1028700" y="1287262"/>
            <a:ext cx="8324850" cy="4843983"/>
          </a:xfrm>
        </p:spPr>
        <p:txBody>
          <a:bodyPr>
            <a:normAutofit lnSpcReduction="10000"/>
          </a:bodyPr>
          <a:lstStyle/>
          <a:p>
            <a:r>
              <a:rPr lang="en-GB" sz="2400" dirty="0"/>
              <a:t>Sounds are introduced in phases, meaning it can take several weeks for a phase to be fully introduced.  Children will not be allocated a reading book at home at a particular phase until all of the sounds in that phase have been explicitly taught and practised at school.  When a book is allocated, your child then has all of the skills necessary to read that book.  As a result, your child will continue to read books in a given phonics phase for several weeks.  This may seem odd to you.  However, please be reassured that overlearning and revisiting helps to embed new learning.  Whilst continuing to practise these sounds at home, your child will also be accessing sounds from the next sound phase at school and practising these in target practise reader books in class reading sessions.</a:t>
            </a:r>
          </a:p>
        </p:txBody>
      </p:sp>
      <p:pic>
        <p:nvPicPr>
          <p:cNvPr id="5" name="Picture 4">
            <a:extLst>
              <a:ext uri="{FF2B5EF4-FFF2-40B4-BE49-F238E27FC236}">
                <a16:creationId xmlns:a16="http://schemas.microsoft.com/office/drawing/2014/main" id="{34CCFD30-FE6E-60E8-EA3E-E59D2D1C9F6C}"/>
              </a:ext>
            </a:extLst>
          </p:cNvPr>
          <p:cNvPicPr>
            <a:picLocks noChangeAspect="1"/>
          </p:cNvPicPr>
          <p:nvPr/>
        </p:nvPicPr>
        <p:blipFill>
          <a:blip r:embed="rId2"/>
          <a:stretch>
            <a:fillRect/>
          </a:stretch>
        </p:blipFill>
        <p:spPr>
          <a:xfrm>
            <a:off x="9715501" y="1979409"/>
            <a:ext cx="1790700" cy="2555956"/>
          </a:xfrm>
          <a:prstGeom prst="rect">
            <a:avLst/>
          </a:prstGeom>
        </p:spPr>
      </p:pic>
    </p:spTree>
    <p:extLst>
      <p:ext uri="{BB962C8B-B14F-4D97-AF65-F5344CB8AC3E}">
        <p14:creationId xmlns:p14="http://schemas.microsoft.com/office/powerpoint/2010/main" val="2379082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Online Media 8" title="Reading Planet Rocket Phonics: Pronunciation of phonics sounds Pink A/Phonics Phase 2">
            <a:hlinkClick r:id="" action="ppaction://media"/>
            <a:extLst>
              <a:ext uri="{FF2B5EF4-FFF2-40B4-BE49-F238E27FC236}">
                <a16:creationId xmlns:a16="http://schemas.microsoft.com/office/drawing/2014/main" id="{B4CDAC7A-A550-8D19-F88E-F1653E84CF13}"/>
              </a:ext>
            </a:extLst>
          </p:cNvPr>
          <p:cNvPicPr>
            <a:picLocks noRot="1" noChangeAspect="1"/>
          </p:cNvPicPr>
          <p:nvPr>
            <a:videoFile r:link="rId1"/>
          </p:nvPr>
        </p:nvPicPr>
        <p:blipFill>
          <a:blip r:embed="rId4"/>
          <a:stretch>
            <a:fillRect/>
          </a:stretch>
        </p:blipFill>
        <p:spPr>
          <a:xfrm>
            <a:off x="1115616" y="1224967"/>
            <a:ext cx="3292524" cy="1860276"/>
          </a:xfrm>
          <a:prstGeom prst="rect">
            <a:avLst/>
          </a:prstGeom>
        </p:spPr>
      </p:pic>
      <p:cxnSp>
        <p:nvCxnSpPr>
          <p:cNvPr id="25" name="Straight Connector 24">
            <a:extLst>
              <a:ext uri="{FF2B5EF4-FFF2-40B4-BE49-F238E27FC236}">
                <a16:creationId xmlns:a16="http://schemas.microsoft.com/office/drawing/2014/main" id="{D4BDCD00-BA97-40D8-93CD-0A9CA931BE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2080" y="3429000"/>
            <a:ext cx="2636520" cy="0"/>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6" name="Online Media 5" title="Reading Planet Rocket Phonics: Pronunciation of phonics sounds Pink A/Phonics Phase 2">
            <a:hlinkClick r:id="" action="ppaction://media"/>
            <a:extLst>
              <a:ext uri="{FF2B5EF4-FFF2-40B4-BE49-F238E27FC236}">
                <a16:creationId xmlns:a16="http://schemas.microsoft.com/office/drawing/2014/main" id="{F4B8F8EE-036E-0AA0-5ED5-DB7D9CE7F983}"/>
              </a:ext>
            </a:extLst>
          </p:cNvPr>
          <p:cNvPicPr>
            <a:picLocks noRot="1" noChangeAspect="1"/>
          </p:cNvPicPr>
          <p:nvPr>
            <a:videoFile r:link="rId2"/>
          </p:nvPr>
        </p:nvPicPr>
        <p:blipFill>
          <a:blip r:embed="rId5"/>
          <a:stretch>
            <a:fillRect/>
          </a:stretch>
        </p:blipFill>
        <p:spPr>
          <a:xfrm>
            <a:off x="1129115" y="3773497"/>
            <a:ext cx="3279025" cy="1852649"/>
          </a:xfrm>
          <a:prstGeom prst="rect">
            <a:avLst/>
          </a:prstGeom>
        </p:spPr>
      </p:pic>
      <p:cxnSp>
        <p:nvCxnSpPr>
          <p:cNvPr id="27" name="Straight Connector 26">
            <a:extLst>
              <a:ext uri="{FF2B5EF4-FFF2-40B4-BE49-F238E27FC236}">
                <a16:creationId xmlns:a16="http://schemas.microsoft.com/office/drawing/2014/main" id="{2D631E40-F51C-4828-B23B-DF90351329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A87FA1C3-3D60-9BB9-A3A0-BEB6A54BA1D6}"/>
              </a:ext>
            </a:extLst>
          </p:cNvPr>
          <p:cNvPicPr>
            <a:picLocks noChangeAspect="1"/>
          </p:cNvPicPr>
          <p:nvPr/>
        </p:nvPicPr>
        <p:blipFill>
          <a:blip r:embed="rId6"/>
          <a:stretch>
            <a:fillRect/>
          </a:stretch>
        </p:blipFill>
        <p:spPr>
          <a:xfrm>
            <a:off x="6330764" y="278122"/>
            <a:ext cx="4537262" cy="6301755"/>
          </a:xfrm>
          <a:prstGeom prst="rect">
            <a:avLst/>
          </a:prstGeom>
        </p:spPr>
      </p:pic>
    </p:spTree>
    <p:extLst>
      <p:ext uri="{BB962C8B-B14F-4D97-AF65-F5344CB8AC3E}">
        <p14:creationId xmlns:p14="http://schemas.microsoft.com/office/powerpoint/2010/main" val="236954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vol="80000">
                <p:cTn id="17" fill="hold" display="0">
                  <p:stCondLst>
                    <p:cond delay="indefinite"/>
                  </p:stCondLst>
                </p:cTn>
                <p:tgtEl>
                  <p:spTgt spid="9"/>
                </p:tgtEl>
              </p:cMediaNode>
            </p:video>
            <p:seq concurrent="1" nextAc="seek">
              <p:cTn id="18" restart="whenNotActive" fill="hold" evtFilter="cancelBubble" nodeType="interactiveSeq">
                <p:stCondLst>
                  <p:cond evt="onClick" delay="0">
                    <p:tgtEl>
                      <p:spTgt spid="9"/>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Online Media 6" title="Reading Planet Rocket Phonics: Pronunciation of phonics sounds Red A/Phonics Phase 3">
            <a:hlinkClick r:id="" action="ppaction://media"/>
            <a:extLst>
              <a:ext uri="{FF2B5EF4-FFF2-40B4-BE49-F238E27FC236}">
                <a16:creationId xmlns:a16="http://schemas.microsoft.com/office/drawing/2014/main" id="{75CD680F-303A-6B1D-655E-F065BAACD03D}"/>
              </a:ext>
            </a:extLst>
          </p:cNvPr>
          <p:cNvPicPr>
            <a:picLocks noRot="1" noChangeAspect="1"/>
          </p:cNvPicPr>
          <p:nvPr>
            <a:videoFile r:link="rId1"/>
          </p:nvPr>
        </p:nvPicPr>
        <p:blipFill>
          <a:blip r:embed="rId4"/>
          <a:stretch>
            <a:fillRect/>
          </a:stretch>
        </p:blipFill>
        <p:spPr>
          <a:xfrm>
            <a:off x="1115616" y="1224967"/>
            <a:ext cx="3292524" cy="1860276"/>
          </a:xfrm>
          <a:prstGeom prst="rect">
            <a:avLst/>
          </a:prstGeom>
        </p:spPr>
      </p:pic>
      <p:cxnSp>
        <p:nvCxnSpPr>
          <p:cNvPr id="13" name="Straight Connector 12">
            <a:extLst>
              <a:ext uri="{FF2B5EF4-FFF2-40B4-BE49-F238E27FC236}">
                <a16:creationId xmlns:a16="http://schemas.microsoft.com/office/drawing/2014/main" id="{D4BDCD00-BA97-40D8-93CD-0A9CA931BE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2080" y="3429000"/>
            <a:ext cx="2636520" cy="0"/>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8" name="Online Media 7" title="Reading Planet Rocket Phonics: Pronunciation of phonics sounds Red B/Phonics Phase 3">
            <a:hlinkClick r:id="" action="ppaction://media"/>
            <a:extLst>
              <a:ext uri="{FF2B5EF4-FFF2-40B4-BE49-F238E27FC236}">
                <a16:creationId xmlns:a16="http://schemas.microsoft.com/office/drawing/2014/main" id="{0F4F79D5-14F0-BDDC-4730-89E9B766895D}"/>
              </a:ext>
            </a:extLst>
          </p:cNvPr>
          <p:cNvPicPr>
            <a:picLocks noRot="1" noChangeAspect="1"/>
          </p:cNvPicPr>
          <p:nvPr>
            <a:videoFile r:link="rId2"/>
          </p:nvPr>
        </p:nvPicPr>
        <p:blipFill>
          <a:blip r:embed="rId5"/>
          <a:stretch>
            <a:fillRect/>
          </a:stretch>
        </p:blipFill>
        <p:spPr>
          <a:xfrm>
            <a:off x="1129115" y="3773497"/>
            <a:ext cx="3279025" cy="1852649"/>
          </a:xfrm>
          <a:prstGeom prst="rect">
            <a:avLst/>
          </a:prstGeom>
        </p:spPr>
      </p:pic>
      <p:cxnSp>
        <p:nvCxnSpPr>
          <p:cNvPr id="15" name="Straight Connector 14">
            <a:extLst>
              <a:ext uri="{FF2B5EF4-FFF2-40B4-BE49-F238E27FC236}">
                <a16:creationId xmlns:a16="http://schemas.microsoft.com/office/drawing/2014/main" id="{2D631E40-F51C-4828-B23B-DF90351329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87886AA-55F8-8AEA-30B7-A911398C2EBE}"/>
              </a:ext>
            </a:extLst>
          </p:cNvPr>
          <p:cNvPicPr>
            <a:picLocks noChangeAspect="1"/>
          </p:cNvPicPr>
          <p:nvPr/>
        </p:nvPicPr>
        <p:blipFill>
          <a:blip r:embed="rId6"/>
          <a:stretch>
            <a:fillRect/>
          </a:stretch>
        </p:blipFill>
        <p:spPr>
          <a:xfrm>
            <a:off x="6559774" y="255536"/>
            <a:ext cx="4411115" cy="6346928"/>
          </a:xfrm>
          <a:prstGeom prst="rect">
            <a:avLst/>
          </a:prstGeom>
        </p:spPr>
      </p:pic>
    </p:spTree>
    <p:extLst>
      <p:ext uri="{BB962C8B-B14F-4D97-AF65-F5344CB8AC3E}">
        <p14:creationId xmlns:p14="http://schemas.microsoft.com/office/powerpoint/2010/main" val="51211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7"/>
                </p:tgtEl>
              </p:cMediaNode>
            </p:video>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7"/>
                                        </p:tgtEl>
                                      </p:cBhvr>
                                    </p:cmd>
                                  </p:childTnLst>
                                </p:cTn>
                              </p:par>
                            </p:childTnLst>
                          </p:cTn>
                        </p:par>
                      </p:childTnLst>
                    </p:cTn>
                  </p:par>
                </p:childTnLst>
              </p:cTn>
              <p:nextCondLst>
                <p:cond evt="onClick" delay="0">
                  <p:tgtEl>
                    <p:spTgt spid="7"/>
                  </p:tgtEl>
                </p:cond>
              </p:nextCondLst>
            </p:seq>
            <p:video>
              <p:cMediaNode vol="80000">
                <p:cTn id="17" fill="hold" display="0">
                  <p:stCondLst>
                    <p:cond delay="indefinite"/>
                  </p:stCondLst>
                </p:cTn>
                <p:tgtEl>
                  <p:spTgt spid="8"/>
                </p:tgtEl>
              </p:cMediaNode>
            </p:video>
            <p:seq concurrent="1" nextAc="seek">
              <p:cTn id="18" restart="whenNotActive" fill="hold" evtFilter="cancelBubble" nodeType="interactiveSeq">
                <p:stCondLst>
                  <p:cond evt="onClick" delay="0">
                    <p:tgtEl>
                      <p:spTgt spid="8"/>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1D4184-3B00-E35F-EE2D-67D31EA864C2}"/>
              </a:ext>
            </a:extLst>
          </p:cNvPr>
          <p:cNvPicPr>
            <a:picLocks noChangeAspect="1"/>
          </p:cNvPicPr>
          <p:nvPr/>
        </p:nvPicPr>
        <p:blipFill>
          <a:blip r:embed="rId9"/>
          <a:stretch>
            <a:fillRect/>
          </a:stretch>
        </p:blipFill>
        <p:spPr>
          <a:xfrm>
            <a:off x="3810000" y="366712"/>
            <a:ext cx="4572000" cy="6124575"/>
          </a:xfrm>
          <a:prstGeom prst="rect">
            <a:avLst/>
          </a:prstGeom>
        </p:spPr>
      </p:pic>
      <p:pic>
        <p:nvPicPr>
          <p:cNvPr id="10" name="Online Media 9" title="Reading Planet Rocket Phonics: Pronunciation of phonics sounds Yellow/Phonics Phase 3-4">
            <a:hlinkClick r:id="" action="ppaction://media"/>
            <a:extLst>
              <a:ext uri="{FF2B5EF4-FFF2-40B4-BE49-F238E27FC236}">
                <a16:creationId xmlns:a16="http://schemas.microsoft.com/office/drawing/2014/main" id="{06A4E5FA-9CA5-9531-A6E2-8CE14C46DCBF}"/>
              </a:ext>
            </a:extLst>
          </p:cNvPr>
          <p:cNvPicPr>
            <a:picLocks noRot="1" noChangeAspect="1"/>
          </p:cNvPicPr>
          <p:nvPr>
            <a:videoFile r:link="rId1"/>
          </p:nvPr>
        </p:nvPicPr>
        <p:blipFill>
          <a:blip r:embed="rId10"/>
          <a:stretch>
            <a:fillRect/>
          </a:stretch>
        </p:blipFill>
        <p:spPr>
          <a:xfrm>
            <a:off x="582474" y="366712"/>
            <a:ext cx="2540000" cy="1435100"/>
          </a:xfrm>
          <a:prstGeom prst="rect">
            <a:avLst/>
          </a:prstGeom>
        </p:spPr>
      </p:pic>
      <p:pic>
        <p:nvPicPr>
          <p:cNvPr id="11" name="Online Media 10" title="Reading Planet Rocket Phonics: Pronunciation of phonics sounds Blue/Phonics Phase 4-5 Part 2">
            <a:hlinkClick r:id="" action="ppaction://media"/>
            <a:extLst>
              <a:ext uri="{FF2B5EF4-FFF2-40B4-BE49-F238E27FC236}">
                <a16:creationId xmlns:a16="http://schemas.microsoft.com/office/drawing/2014/main" id="{FD548769-A2A7-09A2-8173-C5A234483F6D}"/>
              </a:ext>
            </a:extLst>
          </p:cNvPr>
          <p:cNvPicPr>
            <a:picLocks noRot="1" noChangeAspect="1"/>
          </p:cNvPicPr>
          <p:nvPr>
            <a:videoFile r:link="rId2"/>
          </p:nvPr>
        </p:nvPicPr>
        <p:blipFill>
          <a:blip r:embed="rId11"/>
          <a:stretch>
            <a:fillRect/>
          </a:stretch>
        </p:blipFill>
        <p:spPr>
          <a:xfrm>
            <a:off x="582474" y="1962149"/>
            <a:ext cx="2540000" cy="1435100"/>
          </a:xfrm>
          <a:prstGeom prst="rect">
            <a:avLst/>
          </a:prstGeom>
        </p:spPr>
      </p:pic>
      <p:pic>
        <p:nvPicPr>
          <p:cNvPr id="12" name="Online Media 11" title="Reading Planet Rocket Phonics: Pronunciation of phonics sounds Green/Phonics Phase 5 Part 1">
            <a:hlinkClick r:id="" action="ppaction://media"/>
            <a:extLst>
              <a:ext uri="{FF2B5EF4-FFF2-40B4-BE49-F238E27FC236}">
                <a16:creationId xmlns:a16="http://schemas.microsoft.com/office/drawing/2014/main" id="{10674A88-F33A-3C83-3B8D-375E9C3C522A}"/>
              </a:ext>
            </a:extLst>
          </p:cNvPr>
          <p:cNvPicPr>
            <a:picLocks noRot="1" noChangeAspect="1"/>
          </p:cNvPicPr>
          <p:nvPr>
            <a:videoFile r:link="rId3"/>
          </p:nvPr>
        </p:nvPicPr>
        <p:blipFill>
          <a:blip r:embed="rId12"/>
          <a:stretch>
            <a:fillRect/>
          </a:stretch>
        </p:blipFill>
        <p:spPr>
          <a:xfrm>
            <a:off x="582474" y="3557586"/>
            <a:ext cx="2540000" cy="1435100"/>
          </a:xfrm>
          <a:prstGeom prst="rect">
            <a:avLst/>
          </a:prstGeom>
        </p:spPr>
      </p:pic>
      <p:pic>
        <p:nvPicPr>
          <p:cNvPr id="13" name="Online Media 12" title="Reading Planet Rocket Phonics: Pronunciation of phonics sounds Green/Phonics Phase 5 Part 2">
            <a:hlinkClick r:id="" action="ppaction://media"/>
            <a:extLst>
              <a:ext uri="{FF2B5EF4-FFF2-40B4-BE49-F238E27FC236}">
                <a16:creationId xmlns:a16="http://schemas.microsoft.com/office/drawing/2014/main" id="{D4CFFF40-4523-73DD-C9A6-48C0AD7DECBA}"/>
              </a:ext>
            </a:extLst>
          </p:cNvPr>
          <p:cNvPicPr>
            <a:picLocks noRot="1" noChangeAspect="1"/>
          </p:cNvPicPr>
          <p:nvPr>
            <a:videoFile r:link="rId4"/>
          </p:nvPr>
        </p:nvPicPr>
        <p:blipFill>
          <a:blip r:embed="rId13"/>
          <a:stretch>
            <a:fillRect/>
          </a:stretch>
        </p:blipFill>
        <p:spPr>
          <a:xfrm>
            <a:off x="582474" y="5153023"/>
            <a:ext cx="2540000" cy="1435100"/>
          </a:xfrm>
          <a:prstGeom prst="rect">
            <a:avLst/>
          </a:prstGeom>
        </p:spPr>
      </p:pic>
      <p:pic>
        <p:nvPicPr>
          <p:cNvPr id="14" name="Online Media 13" title="Reading Planet Rocket Phonics: Pronunciation of phonics sounds Orange/Phonics Phase 5-6 Part 1">
            <a:hlinkClick r:id="" action="ppaction://media"/>
            <a:extLst>
              <a:ext uri="{FF2B5EF4-FFF2-40B4-BE49-F238E27FC236}">
                <a16:creationId xmlns:a16="http://schemas.microsoft.com/office/drawing/2014/main" id="{21D06F80-A83D-F5B6-D939-834C7AB1C7AC}"/>
              </a:ext>
            </a:extLst>
          </p:cNvPr>
          <p:cNvPicPr>
            <a:picLocks noRot="1" noChangeAspect="1"/>
          </p:cNvPicPr>
          <p:nvPr>
            <a:videoFile r:link="rId5"/>
          </p:nvPr>
        </p:nvPicPr>
        <p:blipFill>
          <a:blip r:embed="rId14"/>
          <a:stretch>
            <a:fillRect/>
          </a:stretch>
        </p:blipFill>
        <p:spPr>
          <a:xfrm>
            <a:off x="9069526" y="536573"/>
            <a:ext cx="2540000" cy="1435100"/>
          </a:xfrm>
          <a:prstGeom prst="rect">
            <a:avLst/>
          </a:prstGeom>
        </p:spPr>
      </p:pic>
      <p:pic>
        <p:nvPicPr>
          <p:cNvPr id="17" name="Online Media 16" title="Reading Planet Rocket Phonics: Pronunciation of phonics sounds Orange/Phonics Phase 5-6 Part 2">
            <a:hlinkClick r:id="" action="ppaction://media"/>
            <a:extLst>
              <a:ext uri="{FF2B5EF4-FFF2-40B4-BE49-F238E27FC236}">
                <a16:creationId xmlns:a16="http://schemas.microsoft.com/office/drawing/2014/main" id="{0A2784DE-4521-4AB9-40FF-BB5E82CD7222}"/>
              </a:ext>
            </a:extLst>
          </p:cNvPr>
          <p:cNvPicPr>
            <a:picLocks noRot="1" noChangeAspect="1"/>
          </p:cNvPicPr>
          <p:nvPr>
            <a:videoFile r:link="rId6"/>
          </p:nvPr>
        </p:nvPicPr>
        <p:blipFill>
          <a:blip r:embed="rId15"/>
          <a:stretch>
            <a:fillRect/>
          </a:stretch>
        </p:blipFill>
        <p:spPr>
          <a:xfrm>
            <a:off x="9069526" y="2122486"/>
            <a:ext cx="2540000" cy="1435100"/>
          </a:xfrm>
          <a:prstGeom prst="rect">
            <a:avLst/>
          </a:prstGeom>
        </p:spPr>
      </p:pic>
      <p:pic>
        <p:nvPicPr>
          <p:cNvPr id="18" name="Online Media 17" title="Reading Planet Rocket Phonics: Pronunciation of phonics sounds Orange/Phonics Phase 5-6 Part 3">
            <a:hlinkClick r:id="" action="ppaction://media"/>
            <a:extLst>
              <a:ext uri="{FF2B5EF4-FFF2-40B4-BE49-F238E27FC236}">
                <a16:creationId xmlns:a16="http://schemas.microsoft.com/office/drawing/2014/main" id="{2884D2AC-726A-5A1E-F17D-91C7D2431763}"/>
              </a:ext>
            </a:extLst>
          </p:cNvPr>
          <p:cNvPicPr>
            <a:picLocks noRot="1" noChangeAspect="1"/>
          </p:cNvPicPr>
          <p:nvPr>
            <a:videoFile r:link="rId7"/>
          </p:nvPr>
        </p:nvPicPr>
        <p:blipFill>
          <a:blip r:embed="rId16"/>
          <a:stretch>
            <a:fillRect/>
          </a:stretch>
        </p:blipFill>
        <p:spPr>
          <a:xfrm>
            <a:off x="9069526" y="3717923"/>
            <a:ext cx="2540000" cy="1435100"/>
          </a:xfrm>
          <a:prstGeom prst="rect">
            <a:avLst/>
          </a:prstGeom>
        </p:spPr>
      </p:pic>
    </p:spTree>
    <p:extLst>
      <p:ext uri="{BB962C8B-B14F-4D97-AF65-F5344CB8AC3E}">
        <p14:creationId xmlns:p14="http://schemas.microsoft.com/office/powerpoint/2010/main" val="392466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11"/>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12"/>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 fill="hold"/>
                                        <p:tgtEl>
                                          <p:spTgt spid="13"/>
                                        </p:tgtEl>
                                      </p:cBhvr>
                                    </p:cmd>
                                  </p:childTnLst>
                                </p:cTn>
                              </p:par>
                            </p:childTnLst>
                          </p:cTn>
                        </p:par>
                      </p:childTnLst>
                    </p:cTn>
                  </p:par>
                  <p:par>
                    <p:cTn id="19" fill="hold">
                      <p:stCondLst>
                        <p:cond delay="indefinite"/>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 fill="hold"/>
                                        <p:tgtEl>
                                          <p:spTgt spid="14"/>
                                        </p:tgtEl>
                                      </p:cBhvr>
                                    </p:cmd>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1" fill="hold"/>
                                        <p:tgtEl>
                                          <p:spTgt spid="17"/>
                                        </p:tgtEl>
                                      </p:cBhvr>
                                    </p:cmd>
                                  </p:childTnLst>
                                </p:cTn>
                              </p:par>
                            </p:childTnLst>
                          </p:cTn>
                        </p:par>
                      </p:childTnLst>
                    </p:cTn>
                  </p:par>
                  <p:par>
                    <p:cTn id="27" fill="hold">
                      <p:stCondLst>
                        <p:cond delay="indefinite"/>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1" fill="hold" display="0">
                  <p:stCondLst>
                    <p:cond delay="indefinite"/>
                  </p:stCondLst>
                </p:cTn>
                <p:tgtEl>
                  <p:spTgt spid="10"/>
                </p:tgtEl>
              </p:cMediaNode>
            </p:video>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10"/>
                                        </p:tgtEl>
                                      </p:cBhvr>
                                    </p:cmd>
                                  </p:childTnLst>
                                </p:cTn>
                              </p:par>
                            </p:childTnLst>
                          </p:cTn>
                        </p:par>
                      </p:childTnLst>
                    </p:cTn>
                  </p:par>
                </p:childTnLst>
              </p:cTn>
              <p:nextCondLst>
                <p:cond evt="onClick" delay="0">
                  <p:tgtEl>
                    <p:spTgt spid="10"/>
                  </p:tgtEl>
                </p:cond>
              </p:nextCondLst>
            </p:seq>
            <p:video>
              <p:cMediaNode vol="80000">
                <p:cTn id="37" fill="hold" display="0">
                  <p:stCondLst>
                    <p:cond delay="indefinite"/>
                  </p:stCondLst>
                </p:cTn>
                <p:tgtEl>
                  <p:spTgt spid="11"/>
                </p:tgtEl>
              </p:cMediaNode>
            </p:video>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2" presetClass="mediacall" presetSubtype="0" fill="hold" nodeType="clickEffect">
                                  <p:stCondLst>
                                    <p:cond delay="0"/>
                                  </p:stCondLst>
                                  <p:childTnLst>
                                    <p:cmd type="call" cmd="togglePause">
                                      <p:cBhvr>
                                        <p:cTn id="42" dur="1" fill="hold"/>
                                        <p:tgtEl>
                                          <p:spTgt spid="11"/>
                                        </p:tgtEl>
                                      </p:cBhvr>
                                    </p:cmd>
                                  </p:childTnLst>
                                </p:cTn>
                              </p:par>
                            </p:childTnLst>
                          </p:cTn>
                        </p:par>
                      </p:childTnLst>
                    </p:cTn>
                  </p:par>
                </p:childTnLst>
              </p:cTn>
              <p:nextCondLst>
                <p:cond evt="onClick" delay="0">
                  <p:tgtEl>
                    <p:spTgt spid="11"/>
                  </p:tgtEl>
                </p:cond>
              </p:nextCondLst>
            </p:seq>
            <p:video>
              <p:cMediaNode vol="80000">
                <p:cTn id="43" fill="hold" display="0">
                  <p:stCondLst>
                    <p:cond delay="indefinite"/>
                  </p:stCondLst>
                </p:cTn>
                <p:tgtEl>
                  <p:spTgt spid="12"/>
                </p:tgtEl>
              </p:cMediaNode>
            </p:video>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2" presetClass="mediacall" presetSubtype="0" fill="hold" nodeType="clickEffect">
                                  <p:stCondLst>
                                    <p:cond delay="0"/>
                                  </p:stCondLst>
                                  <p:childTnLst>
                                    <p:cmd type="call" cmd="togglePause">
                                      <p:cBhvr>
                                        <p:cTn id="48" dur="1" fill="hold"/>
                                        <p:tgtEl>
                                          <p:spTgt spid="12"/>
                                        </p:tgtEl>
                                      </p:cBhvr>
                                    </p:cmd>
                                  </p:childTnLst>
                                </p:cTn>
                              </p:par>
                            </p:childTnLst>
                          </p:cTn>
                        </p:par>
                      </p:childTnLst>
                    </p:cTn>
                  </p:par>
                </p:childTnLst>
              </p:cTn>
              <p:nextCondLst>
                <p:cond evt="onClick" delay="0">
                  <p:tgtEl>
                    <p:spTgt spid="12"/>
                  </p:tgtEl>
                </p:cond>
              </p:nextCondLst>
            </p:seq>
            <p:video>
              <p:cMediaNode vol="80000">
                <p:cTn id="49" fill="hold" display="0">
                  <p:stCondLst>
                    <p:cond delay="indefinite"/>
                  </p:stCondLst>
                </p:cTn>
                <p:tgtEl>
                  <p:spTgt spid="13"/>
                </p:tgtEl>
              </p:cMediaNode>
            </p:video>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2" presetClass="mediacall" presetSubtype="0" fill="hold" nodeType="clickEffect">
                                  <p:stCondLst>
                                    <p:cond delay="0"/>
                                  </p:stCondLst>
                                  <p:childTnLst>
                                    <p:cmd type="call" cmd="togglePause">
                                      <p:cBhvr>
                                        <p:cTn id="54" dur="1" fill="hold"/>
                                        <p:tgtEl>
                                          <p:spTgt spid="13"/>
                                        </p:tgtEl>
                                      </p:cBhvr>
                                    </p:cmd>
                                  </p:childTnLst>
                                </p:cTn>
                              </p:par>
                            </p:childTnLst>
                          </p:cTn>
                        </p:par>
                      </p:childTnLst>
                    </p:cTn>
                  </p:par>
                </p:childTnLst>
              </p:cTn>
              <p:nextCondLst>
                <p:cond evt="onClick" delay="0">
                  <p:tgtEl>
                    <p:spTgt spid="13"/>
                  </p:tgtEl>
                </p:cond>
              </p:nextCondLst>
            </p:seq>
            <p:video>
              <p:cMediaNode vol="80000">
                <p:cTn id="55" fill="hold" display="0">
                  <p:stCondLst>
                    <p:cond delay="indefinite"/>
                  </p:stCondLst>
                </p:cTn>
                <p:tgtEl>
                  <p:spTgt spid="14"/>
                </p:tgtEl>
              </p:cMediaNode>
            </p:video>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2" presetClass="mediacall" presetSubtype="0" fill="hold" nodeType="clickEffect">
                                  <p:stCondLst>
                                    <p:cond delay="0"/>
                                  </p:stCondLst>
                                  <p:childTnLst>
                                    <p:cmd type="call" cmd="togglePause">
                                      <p:cBhvr>
                                        <p:cTn id="60" dur="1" fill="hold"/>
                                        <p:tgtEl>
                                          <p:spTgt spid="14"/>
                                        </p:tgtEl>
                                      </p:cBhvr>
                                    </p:cmd>
                                  </p:childTnLst>
                                </p:cTn>
                              </p:par>
                            </p:childTnLst>
                          </p:cTn>
                        </p:par>
                      </p:childTnLst>
                    </p:cTn>
                  </p:par>
                </p:childTnLst>
              </p:cTn>
              <p:nextCondLst>
                <p:cond evt="onClick" delay="0">
                  <p:tgtEl>
                    <p:spTgt spid="14"/>
                  </p:tgtEl>
                </p:cond>
              </p:nextCondLst>
            </p:seq>
            <p:video>
              <p:cMediaNode vol="80000">
                <p:cTn id="61" fill="hold" display="0">
                  <p:stCondLst>
                    <p:cond delay="indefinite"/>
                  </p:stCondLst>
                </p:cTn>
                <p:tgtEl>
                  <p:spTgt spid="17"/>
                </p:tgtEl>
              </p:cMediaNode>
            </p:video>
            <p:seq concurrent="1" nextAc="seek">
              <p:cTn id="62" restart="whenNotActive" fill="hold" evtFilter="cancelBubble" nodeType="interactiveSeq">
                <p:stCondLst>
                  <p:cond evt="onClick" delay="0">
                    <p:tgtEl>
                      <p:spTgt spid="17"/>
                    </p:tgtEl>
                  </p:cond>
                </p:stCondLst>
                <p:endSync evt="end" delay="0">
                  <p:rtn val="all"/>
                </p:endSync>
                <p:childTnLst>
                  <p:par>
                    <p:cTn id="63" fill="hold">
                      <p:stCondLst>
                        <p:cond delay="0"/>
                      </p:stCondLst>
                      <p:childTnLst>
                        <p:par>
                          <p:cTn id="64" fill="hold">
                            <p:stCondLst>
                              <p:cond delay="0"/>
                            </p:stCondLst>
                            <p:childTnLst>
                              <p:par>
                                <p:cTn id="65" presetID="2" presetClass="mediacall" presetSubtype="0" fill="hold" nodeType="clickEffect">
                                  <p:stCondLst>
                                    <p:cond delay="0"/>
                                  </p:stCondLst>
                                  <p:childTnLst>
                                    <p:cmd type="call" cmd="togglePause">
                                      <p:cBhvr>
                                        <p:cTn id="66" dur="1" fill="hold"/>
                                        <p:tgtEl>
                                          <p:spTgt spid="17"/>
                                        </p:tgtEl>
                                      </p:cBhvr>
                                    </p:cmd>
                                  </p:childTnLst>
                                </p:cTn>
                              </p:par>
                            </p:childTnLst>
                          </p:cTn>
                        </p:par>
                      </p:childTnLst>
                    </p:cTn>
                  </p:par>
                </p:childTnLst>
              </p:cTn>
              <p:nextCondLst>
                <p:cond evt="onClick" delay="0">
                  <p:tgtEl>
                    <p:spTgt spid="17"/>
                  </p:tgtEl>
                </p:cond>
              </p:nextCondLst>
            </p:seq>
            <p:video>
              <p:cMediaNode vol="80000">
                <p:cTn id="67" fill="hold" display="0">
                  <p:stCondLst>
                    <p:cond delay="indefinite"/>
                  </p:stCondLst>
                </p:cTn>
                <p:tgtEl>
                  <p:spTgt spid="18"/>
                </p:tgtEl>
              </p:cMediaNode>
            </p:video>
            <p:seq concurrent="1" nextAc="seek">
              <p:cTn id="68" restart="whenNotActive" fill="hold" evtFilter="cancelBubble" nodeType="interactiveSeq">
                <p:stCondLst>
                  <p:cond evt="onClick" delay="0">
                    <p:tgtEl>
                      <p:spTgt spid="18"/>
                    </p:tgtEl>
                  </p:cond>
                </p:stCondLst>
                <p:endSync evt="end" delay="0">
                  <p:rtn val="all"/>
                </p:endSync>
                <p:childTnLst>
                  <p:par>
                    <p:cTn id="69" fill="hold">
                      <p:stCondLst>
                        <p:cond delay="0"/>
                      </p:stCondLst>
                      <p:childTnLst>
                        <p:par>
                          <p:cTn id="70" fill="hold">
                            <p:stCondLst>
                              <p:cond delay="0"/>
                            </p:stCondLst>
                            <p:childTnLst>
                              <p:par>
                                <p:cTn id="71" presetID="2" presetClass="mediacall" presetSubtype="0" fill="hold" nodeType="clickEffect">
                                  <p:stCondLst>
                                    <p:cond delay="0"/>
                                  </p:stCondLst>
                                  <p:childTnLst>
                                    <p:cmd type="call" cmd="togglePause">
                                      <p:cBhvr>
                                        <p:cTn id="7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B9DAE7-B620-D075-58F7-382DF00F7465}"/>
              </a:ext>
            </a:extLst>
          </p:cNvPr>
          <p:cNvSpPr>
            <a:spLocks noGrp="1"/>
          </p:cNvSpPr>
          <p:nvPr>
            <p:ph type="title"/>
          </p:nvPr>
        </p:nvSpPr>
        <p:spPr>
          <a:xfrm>
            <a:off x="1038883" y="1000366"/>
            <a:ext cx="3995397" cy="1239627"/>
          </a:xfrm>
        </p:spPr>
        <p:txBody>
          <a:bodyPr anchor="b">
            <a:normAutofit/>
          </a:bodyPr>
          <a:lstStyle/>
          <a:p>
            <a:pPr algn="ctr"/>
            <a:r>
              <a:rPr lang="en-GB" b="1" dirty="0"/>
              <a:t>Logging in at home</a:t>
            </a:r>
            <a:endParaRPr lang="en-GB" b="1"/>
          </a:p>
        </p:txBody>
      </p:sp>
      <p:sp>
        <p:nvSpPr>
          <p:cNvPr id="3" name="Content Placeholder 2">
            <a:extLst>
              <a:ext uri="{FF2B5EF4-FFF2-40B4-BE49-F238E27FC236}">
                <a16:creationId xmlns:a16="http://schemas.microsoft.com/office/drawing/2014/main" id="{B3421C9D-6BC7-A8C6-FB24-07A28BAB34B1}"/>
              </a:ext>
            </a:extLst>
          </p:cNvPr>
          <p:cNvSpPr>
            <a:spLocks noGrp="1"/>
          </p:cNvSpPr>
          <p:nvPr>
            <p:ph idx="1"/>
          </p:nvPr>
        </p:nvSpPr>
        <p:spPr>
          <a:xfrm>
            <a:off x="1096144" y="2884395"/>
            <a:ext cx="3862062" cy="2469140"/>
          </a:xfrm>
        </p:spPr>
        <p:txBody>
          <a:bodyPr>
            <a:normAutofit/>
          </a:bodyPr>
          <a:lstStyle/>
          <a:p>
            <a:pPr algn="ctr"/>
            <a:r>
              <a:rPr lang="en-GB"/>
              <a:t>Your child will be set a reading book that they will need to access remotely at home.  To do this you will need:</a:t>
            </a:r>
          </a:p>
          <a:p>
            <a:pPr algn="ctr"/>
            <a:endParaRPr lang="en-GB"/>
          </a:p>
        </p:txBody>
      </p:sp>
      <p:pic>
        <p:nvPicPr>
          <p:cNvPr id="14" name="Picture 13">
            <a:extLst>
              <a:ext uri="{FF2B5EF4-FFF2-40B4-BE49-F238E27FC236}">
                <a16:creationId xmlns:a16="http://schemas.microsoft.com/office/drawing/2014/main" id="{0798F6DD-4E44-C026-3E8E-13608D0571D6}"/>
              </a:ext>
            </a:extLst>
          </p:cNvPr>
          <p:cNvPicPr>
            <a:picLocks noChangeAspect="1"/>
          </p:cNvPicPr>
          <p:nvPr/>
        </p:nvPicPr>
        <p:blipFill rotWithShape="1">
          <a:blip r:embed="rId2"/>
          <a:srcRect l="5583" t="4416" r="1430" b="27269"/>
          <a:stretch/>
        </p:blipFill>
        <p:spPr>
          <a:xfrm>
            <a:off x="6096000" y="0"/>
            <a:ext cx="5991450" cy="2905126"/>
          </a:xfrm>
          <a:prstGeom prst="rect">
            <a:avLst/>
          </a:prstGeom>
        </p:spPr>
      </p:pic>
      <p:grpSp>
        <p:nvGrpSpPr>
          <p:cNvPr id="23" name="Group 2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24" name="Rectangle 2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16" name="Picture 15">
            <a:extLst>
              <a:ext uri="{FF2B5EF4-FFF2-40B4-BE49-F238E27FC236}">
                <a16:creationId xmlns:a16="http://schemas.microsoft.com/office/drawing/2014/main" id="{A99A1D8C-81AA-F6D7-556C-52DBCB610E47}"/>
              </a:ext>
            </a:extLst>
          </p:cNvPr>
          <p:cNvPicPr>
            <a:picLocks noChangeAspect="1"/>
          </p:cNvPicPr>
          <p:nvPr/>
        </p:nvPicPr>
        <p:blipFill>
          <a:blip r:embed="rId3"/>
          <a:stretch>
            <a:fillRect/>
          </a:stretch>
        </p:blipFill>
        <p:spPr>
          <a:xfrm>
            <a:off x="5419684" y="2884395"/>
            <a:ext cx="6772316" cy="3859869"/>
          </a:xfrm>
          <a:prstGeom prst="rect">
            <a:avLst/>
          </a:prstGeom>
        </p:spPr>
      </p:pic>
    </p:spTree>
    <p:extLst>
      <p:ext uri="{BB962C8B-B14F-4D97-AF65-F5344CB8AC3E}">
        <p14:creationId xmlns:p14="http://schemas.microsoft.com/office/powerpoint/2010/main" val="37688048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FB7726-C6A8-44D0-B179-A65DE454D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A527DC36-2376-AD44-A9C8-1F6356862066}"/>
              </a:ext>
            </a:extLst>
          </p:cNvPr>
          <p:cNvPicPr>
            <a:picLocks noChangeAspect="1"/>
          </p:cNvPicPr>
          <p:nvPr/>
        </p:nvPicPr>
        <p:blipFill rotWithShape="1">
          <a:blip r:embed="rId2"/>
          <a:srcRect t="1316"/>
          <a:stretch/>
        </p:blipFill>
        <p:spPr>
          <a:xfrm>
            <a:off x="1" y="10"/>
            <a:ext cx="12192000" cy="6857989"/>
          </a:xfrm>
          <a:prstGeom prst="rect">
            <a:avLst/>
          </a:prstGeom>
        </p:spPr>
      </p:pic>
    </p:spTree>
    <p:extLst>
      <p:ext uri="{BB962C8B-B14F-4D97-AF65-F5344CB8AC3E}">
        <p14:creationId xmlns:p14="http://schemas.microsoft.com/office/powerpoint/2010/main" val="1368807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FB7726-C6A8-44D0-B179-A65DE454D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69EEF372-1E17-CD81-23AC-963F335AFD85}"/>
              </a:ext>
            </a:extLst>
          </p:cNvPr>
          <p:cNvPicPr>
            <a:picLocks noChangeAspect="1"/>
          </p:cNvPicPr>
          <p:nvPr/>
        </p:nvPicPr>
        <p:blipFill rotWithShape="1">
          <a:blip r:embed="rId2"/>
          <a:srcRect b="19065"/>
          <a:stretch/>
        </p:blipFill>
        <p:spPr>
          <a:xfrm>
            <a:off x="1" y="10"/>
            <a:ext cx="12192000" cy="6857989"/>
          </a:xfrm>
          <a:prstGeom prst="rect">
            <a:avLst/>
          </a:prstGeom>
        </p:spPr>
      </p:pic>
    </p:spTree>
    <p:extLst>
      <p:ext uri="{BB962C8B-B14F-4D97-AF65-F5344CB8AC3E}">
        <p14:creationId xmlns:p14="http://schemas.microsoft.com/office/powerpoint/2010/main" val="1728740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0D7983-748E-2763-EB2F-D927EFBBAC80}"/>
              </a:ext>
            </a:extLst>
          </p:cNvPr>
          <p:cNvPicPr>
            <a:picLocks noChangeAspect="1"/>
          </p:cNvPicPr>
          <p:nvPr/>
        </p:nvPicPr>
        <p:blipFill>
          <a:blip r:embed="rId2"/>
          <a:stretch>
            <a:fillRect/>
          </a:stretch>
        </p:blipFill>
        <p:spPr>
          <a:xfrm>
            <a:off x="3063500" y="184511"/>
            <a:ext cx="8645037" cy="6488977"/>
          </a:xfrm>
          <a:prstGeom prst="rect">
            <a:avLst/>
          </a:prstGeom>
        </p:spPr>
      </p:pic>
      <p:sp>
        <p:nvSpPr>
          <p:cNvPr id="5" name="TextBox 4">
            <a:extLst>
              <a:ext uri="{FF2B5EF4-FFF2-40B4-BE49-F238E27FC236}">
                <a16:creationId xmlns:a16="http://schemas.microsoft.com/office/drawing/2014/main" id="{13C1E795-B060-8EF1-37BD-3C9AD056A7C0}"/>
              </a:ext>
            </a:extLst>
          </p:cNvPr>
          <p:cNvSpPr txBox="1"/>
          <p:nvPr/>
        </p:nvSpPr>
        <p:spPr>
          <a:xfrm>
            <a:off x="577049" y="550416"/>
            <a:ext cx="2414726" cy="3416320"/>
          </a:xfrm>
          <a:prstGeom prst="rect">
            <a:avLst/>
          </a:prstGeom>
          <a:noFill/>
        </p:spPr>
        <p:txBody>
          <a:bodyPr wrap="square" rtlCol="0">
            <a:spAutoFit/>
          </a:bodyPr>
          <a:lstStyle/>
          <a:p>
            <a:r>
              <a:rPr lang="en-GB" sz="2400" dirty="0"/>
              <a:t>Select the chapter or pages your teacher has asked your child to read either by accessing the chapter list or using the pink forward tab.</a:t>
            </a:r>
          </a:p>
        </p:txBody>
      </p:sp>
    </p:spTree>
    <p:extLst>
      <p:ext uri="{BB962C8B-B14F-4D97-AF65-F5344CB8AC3E}">
        <p14:creationId xmlns:p14="http://schemas.microsoft.com/office/powerpoint/2010/main" val="2814689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0903" y="159026"/>
            <a:ext cx="5778697" cy="65427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A19D77-26E8-F625-F77A-F9D28B64D33D}"/>
              </a:ext>
            </a:extLst>
          </p:cNvPr>
          <p:cNvSpPr>
            <a:spLocks noGrp="1"/>
          </p:cNvSpPr>
          <p:nvPr>
            <p:ph type="title"/>
          </p:nvPr>
        </p:nvSpPr>
        <p:spPr>
          <a:xfrm>
            <a:off x="6849264" y="733100"/>
            <a:ext cx="4618836" cy="1275669"/>
          </a:xfrm>
        </p:spPr>
        <p:txBody>
          <a:bodyPr anchor="b">
            <a:normAutofit/>
          </a:bodyPr>
          <a:lstStyle/>
          <a:p>
            <a:pPr algn="ctr"/>
            <a:r>
              <a:rPr lang="en-GB" b="1" dirty="0"/>
              <a:t>End of Book Quizzes</a:t>
            </a:r>
          </a:p>
        </p:txBody>
      </p:sp>
      <p:sp>
        <p:nvSpPr>
          <p:cNvPr id="3" name="Content Placeholder 2">
            <a:extLst>
              <a:ext uri="{FF2B5EF4-FFF2-40B4-BE49-F238E27FC236}">
                <a16:creationId xmlns:a16="http://schemas.microsoft.com/office/drawing/2014/main" id="{E97534E1-8EEE-2B9F-0AAC-0AEAD728A183}"/>
              </a:ext>
            </a:extLst>
          </p:cNvPr>
          <p:cNvSpPr>
            <a:spLocks noGrp="1"/>
          </p:cNvSpPr>
          <p:nvPr>
            <p:ph idx="1"/>
          </p:nvPr>
        </p:nvSpPr>
        <p:spPr>
          <a:xfrm>
            <a:off x="7182615" y="2216151"/>
            <a:ext cx="3943575" cy="3390900"/>
          </a:xfrm>
        </p:spPr>
        <p:txBody>
          <a:bodyPr anchor="t">
            <a:normAutofit/>
          </a:bodyPr>
          <a:lstStyle/>
          <a:p>
            <a:pPr algn="ctr"/>
            <a:r>
              <a:rPr lang="en-GB" dirty="0"/>
              <a:t>On completing a text, your child will be prompted to take a quiz, which assesses their understanding of what they have read.  The results of the quiz appear in ‘My Achievements’ section of their profile and provides an insight for the pupil, their parents and their teachers about how well they understood what they read.</a:t>
            </a:r>
            <a:endParaRPr lang="en-GB"/>
          </a:p>
        </p:txBody>
      </p:sp>
      <p:pic>
        <p:nvPicPr>
          <p:cNvPr id="5" name="Picture 4">
            <a:extLst>
              <a:ext uri="{FF2B5EF4-FFF2-40B4-BE49-F238E27FC236}">
                <a16:creationId xmlns:a16="http://schemas.microsoft.com/office/drawing/2014/main" id="{6D35BFD9-44A1-240B-4F38-231F2198C136}"/>
              </a:ext>
            </a:extLst>
          </p:cNvPr>
          <p:cNvPicPr>
            <a:picLocks noChangeAspect="1"/>
          </p:cNvPicPr>
          <p:nvPr/>
        </p:nvPicPr>
        <p:blipFill rotWithShape="1">
          <a:blip r:embed="rId2">
            <a:alphaModFix/>
          </a:blip>
          <a:srcRect l="7894" r="21439"/>
          <a:stretch/>
        </p:blipFill>
        <p:spPr>
          <a:xfrm>
            <a:off x="1682" y="10"/>
            <a:ext cx="6096000" cy="6857990"/>
          </a:xfrm>
          <a:prstGeom prst="rect">
            <a:avLst/>
          </a:prstGeom>
        </p:spPr>
      </p:pic>
      <p:grpSp>
        <p:nvGrpSpPr>
          <p:cNvPr id="28" name="Group 27">
            <a:extLst>
              <a:ext uri="{FF2B5EF4-FFF2-40B4-BE49-F238E27FC236}">
                <a16:creationId xmlns:a16="http://schemas.microsoft.com/office/drawing/2014/main" id="{53745597-CF0F-4C14-83C4-612B382A90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10258" y="5849932"/>
            <a:ext cx="867485" cy="115439"/>
            <a:chOff x="8910933" y="1861308"/>
            <a:chExt cx="867485" cy="115439"/>
          </a:xfrm>
        </p:grpSpPr>
        <p:sp>
          <p:nvSpPr>
            <p:cNvPr id="29" name="Rectangle 28">
              <a:extLst>
                <a:ext uri="{FF2B5EF4-FFF2-40B4-BE49-F238E27FC236}">
                  <a16:creationId xmlns:a16="http://schemas.microsoft.com/office/drawing/2014/main" id="{471CB755-D435-4BD8-A3DB-B304ED0E7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30" name="Straight Connector 29">
              <a:extLst>
                <a:ext uri="{FF2B5EF4-FFF2-40B4-BE49-F238E27FC236}">
                  <a16:creationId xmlns:a16="http://schemas.microsoft.com/office/drawing/2014/main" id="{0B7F2CAE-48A1-4EAD-BDD1-4DA217AC0F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8FB73A0-9D61-4989-BA5F-7EF6308D86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07362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5C14D-CC7F-ED18-482A-664C80CDFF0C}"/>
              </a:ext>
            </a:extLst>
          </p:cNvPr>
          <p:cNvSpPr>
            <a:spLocks noGrp="1"/>
          </p:cNvSpPr>
          <p:nvPr>
            <p:ph type="title"/>
          </p:nvPr>
        </p:nvSpPr>
        <p:spPr>
          <a:xfrm>
            <a:off x="1028700" y="647700"/>
            <a:ext cx="10134600" cy="631264"/>
          </a:xfrm>
        </p:spPr>
        <p:txBody>
          <a:bodyPr/>
          <a:lstStyle/>
          <a:p>
            <a:r>
              <a:rPr lang="en-GB" b="1" dirty="0"/>
              <a:t>Cuddle up books</a:t>
            </a:r>
          </a:p>
        </p:txBody>
      </p:sp>
      <p:sp>
        <p:nvSpPr>
          <p:cNvPr id="3" name="Content Placeholder 2">
            <a:extLst>
              <a:ext uri="{FF2B5EF4-FFF2-40B4-BE49-F238E27FC236}">
                <a16:creationId xmlns:a16="http://schemas.microsoft.com/office/drawing/2014/main" id="{429D68DE-5E06-11BC-D115-7BD44E8B6D38}"/>
              </a:ext>
            </a:extLst>
          </p:cNvPr>
          <p:cNvSpPr>
            <a:spLocks noGrp="1"/>
          </p:cNvSpPr>
          <p:nvPr>
            <p:ph idx="1"/>
          </p:nvPr>
        </p:nvSpPr>
        <p:spPr>
          <a:xfrm>
            <a:off x="1028699" y="1438275"/>
            <a:ext cx="10334625" cy="4692970"/>
          </a:xfrm>
        </p:spPr>
        <p:txBody>
          <a:bodyPr>
            <a:normAutofit lnSpcReduction="10000"/>
          </a:bodyPr>
          <a:lstStyle/>
          <a:p>
            <a:r>
              <a:rPr lang="en-GB" sz="2400" dirty="0"/>
              <a:t>Teaching children to recognise sounds, to blend for Reading and to segment for Writing are essential in enabling them to become successful and independent learners.  However, we recognise that fostering a life-long love of Reading requires many tools.  At school, we share a rich and varied diet of texts with your children and we encourage you to do the same at home.</a:t>
            </a:r>
          </a:p>
          <a:p>
            <a:endParaRPr lang="en-GB" sz="1100" dirty="0"/>
          </a:p>
          <a:p>
            <a:r>
              <a:rPr lang="en-GB" sz="2400" dirty="0"/>
              <a:t>Find time regularly to cuddle up with a book and to make this a treasured time in your day.  In addition to a Reading Planet text, your child will also bring a ‘Cuddle Up’ book home.  They won’t be able to read all of the words but do take time to read to them, to allow them to join in when they can and to talk together about the text.  We will be providing a variety of question prompts on a bookmark to support you with this.</a:t>
            </a:r>
          </a:p>
        </p:txBody>
      </p:sp>
    </p:spTree>
    <p:extLst>
      <p:ext uri="{BB962C8B-B14F-4D97-AF65-F5344CB8AC3E}">
        <p14:creationId xmlns:p14="http://schemas.microsoft.com/office/powerpoint/2010/main" val="22514674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D3B3C7E-BC2D-4436-8B03-AC421FA66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9B5D0C1-066E-4C02-A6B8-59FAE4A197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40546"/>
            <a:ext cx="867485" cy="115439"/>
            <a:chOff x="8910933" y="1861308"/>
            <a:chExt cx="867485" cy="115439"/>
          </a:xfrm>
        </p:grpSpPr>
        <p:sp>
          <p:nvSpPr>
            <p:cNvPr id="13" name="Rectangle 12">
              <a:extLst>
                <a:ext uri="{FF2B5EF4-FFF2-40B4-BE49-F238E27FC236}">
                  <a16:creationId xmlns:a16="http://schemas.microsoft.com/office/drawing/2014/main" id="{D4386904-AFDC-449E-8D1B-906B305EBD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4" name="Straight Connector 13">
              <a:extLst>
                <a:ext uri="{FF2B5EF4-FFF2-40B4-BE49-F238E27FC236}">
                  <a16:creationId xmlns:a16="http://schemas.microsoft.com/office/drawing/2014/main" id="{F70778F2-11E8-428C-8324-479CA9D6FE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0BE89E-CB2D-48BA-A8D2-533FAAAA72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useBgFill="1">
        <p:nvSpPr>
          <p:cNvPr id="17" name="Rectangle 16">
            <a:extLst>
              <a:ext uri="{FF2B5EF4-FFF2-40B4-BE49-F238E27FC236}">
                <a16:creationId xmlns:a16="http://schemas.microsoft.com/office/drawing/2014/main" id="{4905C695-F54E-4EF8-8AEF-811D460E7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5CD2A3-2099-476E-9A85-55DC735FA2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159026"/>
            <a:ext cx="5938866"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289316-88E9-CD5D-D3D9-1A0971E0C4E8}"/>
              </a:ext>
            </a:extLst>
          </p:cNvPr>
          <p:cNvSpPr>
            <a:spLocks noGrp="1"/>
          </p:cNvSpPr>
          <p:nvPr>
            <p:ph type="title"/>
          </p:nvPr>
        </p:nvSpPr>
        <p:spPr>
          <a:xfrm>
            <a:off x="6759295" y="1066801"/>
            <a:ext cx="4612277" cy="2077328"/>
          </a:xfrm>
        </p:spPr>
        <p:txBody>
          <a:bodyPr vert="horz" lIns="91440" tIns="45720" rIns="91440" bIns="45720" rtlCol="0" anchor="b">
            <a:normAutofit/>
          </a:bodyPr>
          <a:lstStyle/>
          <a:p>
            <a:pPr algn="ctr"/>
            <a:r>
              <a:rPr lang="en-US" sz="2800" kern="1200" cap="all" spc="390" baseline="0" dirty="0">
                <a:solidFill>
                  <a:schemeClr val="tx2"/>
                </a:solidFill>
                <a:latin typeface="+mj-lt"/>
                <a:ea typeface="+mj-ea"/>
                <a:cs typeface="+mj-cs"/>
              </a:rPr>
              <a:t>Year 1 Bookmark (example)</a:t>
            </a:r>
          </a:p>
        </p:txBody>
      </p:sp>
      <p:pic>
        <p:nvPicPr>
          <p:cNvPr id="5" name="Content Placeholder 4">
            <a:extLst>
              <a:ext uri="{FF2B5EF4-FFF2-40B4-BE49-F238E27FC236}">
                <a16:creationId xmlns:a16="http://schemas.microsoft.com/office/drawing/2014/main" id="{6AECA6B2-BD68-6FFE-60FA-71F79A33641B}"/>
              </a:ext>
            </a:extLst>
          </p:cNvPr>
          <p:cNvPicPr>
            <a:picLocks noGrp="1" noChangeAspect="1"/>
          </p:cNvPicPr>
          <p:nvPr>
            <p:ph idx="1"/>
          </p:nvPr>
        </p:nvPicPr>
        <p:blipFill>
          <a:blip r:embed="rId2"/>
          <a:stretch>
            <a:fillRect/>
          </a:stretch>
        </p:blipFill>
        <p:spPr>
          <a:xfrm>
            <a:off x="798467" y="621196"/>
            <a:ext cx="4499067" cy="5623836"/>
          </a:xfrm>
          <a:prstGeom prst="rect">
            <a:avLst/>
          </a:prstGeom>
        </p:spPr>
      </p:pic>
      <p:grpSp>
        <p:nvGrpSpPr>
          <p:cNvPr id="21" name="Group 20">
            <a:extLst>
              <a:ext uri="{FF2B5EF4-FFF2-40B4-BE49-F238E27FC236}">
                <a16:creationId xmlns:a16="http://schemas.microsoft.com/office/drawing/2014/main" id="{E92979E8-2E86-433E-A7E4-5F102E45A8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31691" y="4237480"/>
            <a:ext cx="867485" cy="115439"/>
            <a:chOff x="8910933" y="1861308"/>
            <a:chExt cx="867485" cy="115439"/>
          </a:xfrm>
        </p:grpSpPr>
        <p:sp>
          <p:nvSpPr>
            <p:cNvPr id="22" name="Rectangle 21">
              <a:extLst>
                <a:ext uri="{FF2B5EF4-FFF2-40B4-BE49-F238E27FC236}">
                  <a16:creationId xmlns:a16="http://schemas.microsoft.com/office/drawing/2014/main" id="{CDDEF0D5-EF9F-43D4-BF40-27A3121E0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23" name="Straight Connector 22">
              <a:extLst>
                <a:ext uri="{FF2B5EF4-FFF2-40B4-BE49-F238E27FC236}">
                  <a16:creationId xmlns:a16="http://schemas.microsoft.com/office/drawing/2014/main" id="{71438B34-2B34-4614-B3B4-D099271503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C691BDB-93D3-4721-903C-45DD9590F1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43082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D3B3C7E-BC2D-4436-8B03-AC421FA66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10">
            <a:extLst>
              <a:ext uri="{FF2B5EF4-FFF2-40B4-BE49-F238E27FC236}">
                <a16:creationId xmlns:a16="http://schemas.microsoft.com/office/drawing/2014/main" id="{79B5D0C1-066E-4C02-A6B8-59FAE4A197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40546"/>
            <a:ext cx="867485" cy="115439"/>
            <a:chOff x="8910933" y="1861308"/>
            <a:chExt cx="867485" cy="115439"/>
          </a:xfrm>
        </p:grpSpPr>
        <p:sp>
          <p:nvSpPr>
            <p:cNvPr id="12" name="Rectangle 11">
              <a:extLst>
                <a:ext uri="{FF2B5EF4-FFF2-40B4-BE49-F238E27FC236}">
                  <a16:creationId xmlns:a16="http://schemas.microsoft.com/office/drawing/2014/main" id="{D4386904-AFDC-449E-8D1B-906B305EBD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3" name="Straight Connector 12">
              <a:extLst>
                <a:ext uri="{FF2B5EF4-FFF2-40B4-BE49-F238E27FC236}">
                  <a16:creationId xmlns:a16="http://schemas.microsoft.com/office/drawing/2014/main" id="{F70778F2-11E8-428C-8324-479CA9D6FE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0BE89E-CB2D-48BA-A8D2-533FAAAA72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useBgFill="1">
        <p:nvSpPr>
          <p:cNvPr id="16" name="Rectangle 15">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24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5" name="Group 19">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10258" y="4550150"/>
            <a:ext cx="867485" cy="115439"/>
            <a:chOff x="8910933" y="1861308"/>
            <a:chExt cx="867485" cy="115439"/>
          </a:xfrm>
        </p:grpSpPr>
        <p:sp>
          <p:nvSpPr>
            <p:cNvPr id="21" name="Rectangle 20">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9634D09-44EF-8481-F532-8D2D2A13703D}"/>
              </a:ext>
            </a:extLst>
          </p:cNvPr>
          <p:cNvSpPr>
            <a:spLocks noGrp="1"/>
          </p:cNvSpPr>
          <p:nvPr>
            <p:ph type="title"/>
          </p:nvPr>
        </p:nvSpPr>
        <p:spPr>
          <a:xfrm>
            <a:off x="7502924" y="1398850"/>
            <a:ext cx="3282152" cy="2030150"/>
          </a:xfrm>
        </p:spPr>
        <p:txBody>
          <a:bodyPr vert="horz" lIns="91440" tIns="45720" rIns="91440" bIns="45720" rtlCol="0" anchor="b">
            <a:normAutofit/>
          </a:bodyPr>
          <a:lstStyle/>
          <a:p>
            <a:pPr algn="ctr"/>
            <a:r>
              <a:rPr lang="en-US" sz="2800" kern="1200" cap="all" spc="390" baseline="0">
                <a:solidFill>
                  <a:schemeClr val="tx2"/>
                </a:solidFill>
                <a:latin typeface="+mj-lt"/>
                <a:ea typeface="+mj-ea"/>
                <a:cs typeface="+mj-cs"/>
              </a:rPr>
              <a:t>Top Tips For Supporting Reading At Home</a:t>
            </a:r>
          </a:p>
        </p:txBody>
      </p:sp>
      <p:pic>
        <p:nvPicPr>
          <p:cNvPr id="6" name="Graphic 5" descr="Books">
            <a:extLst>
              <a:ext uri="{FF2B5EF4-FFF2-40B4-BE49-F238E27FC236}">
                <a16:creationId xmlns:a16="http://schemas.microsoft.com/office/drawing/2014/main" id="{045D00B5-08EB-8F1A-70F7-A6262AED9D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8442" y="730526"/>
            <a:ext cx="5403574" cy="5403574"/>
          </a:xfrm>
          <a:prstGeom prst="rect">
            <a:avLst/>
          </a:prstGeom>
        </p:spPr>
      </p:pic>
    </p:spTree>
    <p:extLst>
      <p:ext uri="{BB962C8B-B14F-4D97-AF65-F5344CB8AC3E}">
        <p14:creationId xmlns:p14="http://schemas.microsoft.com/office/powerpoint/2010/main" val="2565734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623A9-D0FE-921F-04A6-4DC0CC65E79D}"/>
              </a:ext>
            </a:extLst>
          </p:cNvPr>
          <p:cNvSpPr>
            <a:spLocks noGrp="1"/>
          </p:cNvSpPr>
          <p:nvPr>
            <p:ph type="title"/>
          </p:nvPr>
        </p:nvSpPr>
        <p:spPr>
          <a:xfrm>
            <a:off x="1077426" y="723901"/>
            <a:ext cx="5465148" cy="1288884"/>
          </a:xfrm>
        </p:spPr>
        <p:txBody>
          <a:bodyPr anchor="b">
            <a:normAutofit/>
          </a:bodyPr>
          <a:lstStyle/>
          <a:p>
            <a:pPr algn="ctr"/>
            <a:r>
              <a:rPr lang="en-GB" dirty="0"/>
              <a:t>1. Read As Regularly As You Can At Home</a:t>
            </a:r>
          </a:p>
        </p:txBody>
      </p:sp>
      <p:sp>
        <p:nvSpPr>
          <p:cNvPr id="3" name="Content Placeholder 2">
            <a:extLst>
              <a:ext uri="{FF2B5EF4-FFF2-40B4-BE49-F238E27FC236}">
                <a16:creationId xmlns:a16="http://schemas.microsoft.com/office/drawing/2014/main" id="{1FDB9E86-CD25-A05B-2405-42644366ED0B}"/>
              </a:ext>
            </a:extLst>
          </p:cNvPr>
          <p:cNvSpPr>
            <a:spLocks noGrp="1"/>
          </p:cNvSpPr>
          <p:nvPr>
            <p:ph idx="1"/>
          </p:nvPr>
        </p:nvSpPr>
        <p:spPr>
          <a:xfrm>
            <a:off x="266700" y="2732545"/>
            <a:ext cx="7048500" cy="3232826"/>
          </a:xfrm>
        </p:spPr>
        <p:txBody>
          <a:bodyPr anchor="t">
            <a:noAutofit/>
          </a:bodyPr>
          <a:lstStyle/>
          <a:p>
            <a:pPr marL="342900" indent="-342900" algn="ctr">
              <a:lnSpc>
                <a:spcPct val="100000"/>
              </a:lnSpc>
              <a:buFont typeface="Arial" panose="020B0604020202020204" pitchFamily="34" charset="0"/>
              <a:buChar char="•"/>
            </a:pPr>
            <a:r>
              <a:rPr lang="en-GB" dirty="0"/>
              <a:t>Reading at home is as important as reading at school. It gives children a chance to practice (which is always a good thing!) and the opportunity to develop a language-rich environment at home. </a:t>
            </a:r>
          </a:p>
          <a:p>
            <a:pPr marL="342900" indent="-342900" algn="ctr">
              <a:lnSpc>
                <a:spcPct val="100000"/>
              </a:lnSpc>
              <a:buFont typeface="Arial" panose="020B0604020202020204" pitchFamily="34" charset="0"/>
              <a:buChar char="•"/>
            </a:pPr>
            <a:r>
              <a:rPr lang="en-GB" dirty="0"/>
              <a:t>Read to your child. This may sound obvious but showcasing your love of reading and giving your child the opportunity to listen to you read is just as valuable as them reading to you. Some parents may think that reading at home is all about hearing your child read, which is a very important part of developing their reading skills, however allowing them into your world of reading creates a new, exciting experience that will boost their love of books. </a:t>
            </a:r>
            <a:endParaRPr lang="en-GB" b="1" dirty="0"/>
          </a:p>
        </p:txBody>
      </p:sp>
      <p:pic>
        <p:nvPicPr>
          <p:cNvPr id="5" name="Picture 4" descr="Closeup of hands holding an open book">
            <a:extLst>
              <a:ext uri="{FF2B5EF4-FFF2-40B4-BE49-F238E27FC236}">
                <a16:creationId xmlns:a16="http://schemas.microsoft.com/office/drawing/2014/main" id="{3F06BB5F-4C44-469A-4709-EB14D6AFCB89}"/>
              </a:ext>
            </a:extLst>
          </p:cNvPr>
          <p:cNvPicPr>
            <a:picLocks noChangeAspect="1"/>
          </p:cNvPicPr>
          <p:nvPr/>
        </p:nvPicPr>
        <p:blipFill rotWithShape="1">
          <a:blip r:embed="rId2">
            <a:alphaModFix/>
          </a:blip>
          <a:srcRect l="24496" r="31003" b="-1"/>
          <a:stretch/>
        </p:blipFill>
        <p:spPr>
          <a:xfrm>
            <a:off x="7620000" y="10"/>
            <a:ext cx="4572000" cy="6857990"/>
          </a:xfrm>
          <a:prstGeom prst="rect">
            <a:avLst/>
          </a:prstGeom>
        </p:spPr>
      </p:pic>
      <p:grpSp>
        <p:nvGrpSpPr>
          <p:cNvPr id="29" name="Group 28">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30" name="Rectangle 29">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31" name="Straight Connector 30">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8489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D97F34F9-F7CE-4D62-8F8B-2E98B0394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9">
            <a:extLst>
              <a:ext uri="{FF2B5EF4-FFF2-40B4-BE49-F238E27FC236}">
                <a16:creationId xmlns:a16="http://schemas.microsoft.com/office/drawing/2014/main" id="{51AEC8AF-1896-43A9-BF10-CE06FD2544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1E199BD9-A6EE-4972-BFB5-2AAE28288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19"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9CBB85-65FB-6CE0-10E8-A251BFAC38A9}"/>
              </a:ext>
            </a:extLst>
          </p:cNvPr>
          <p:cNvSpPr>
            <a:spLocks noGrp="1"/>
          </p:cNvSpPr>
          <p:nvPr>
            <p:ph type="title"/>
          </p:nvPr>
        </p:nvSpPr>
        <p:spPr>
          <a:xfrm>
            <a:off x="1324533" y="1066798"/>
            <a:ext cx="3301255" cy="2668172"/>
          </a:xfrm>
        </p:spPr>
        <p:txBody>
          <a:bodyPr anchor="b">
            <a:normAutofit/>
          </a:bodyPr>
          <a:lstStyle/>
          <a:p>
            <a:pPr algn="ctr"/>
            <a:r>
              <a:rPr lang="en-GB" dirty="0"/>
              <a:t>2. Build Reading Into Your Child’s Daily Routine</a:t>
            </a:r>
          </a:p>
        </p:txBody>
      </p:sp>
      <p:sp>
        <p:nvSpPr>
          <p:cNvPr id="3" name="Content Placeholder 2">
            <a:extLst>
              <a:ext uri="{FF2B5EF4-FFF2-40B4-BE49-F238E27FC236}">
                <a16:creationId xmlns:a16="http://schemas.microsoft.com/office/drawing/2014/main" id="{7B81ECFE-ED74-8A86-995D-EC51DE75AA45}"/>
              </a:ext>
            </a:extLst>
          </p:cNvPr>
          <p:cNvSpPr>
            <a:spLocks noGrp="1"/>
          </p:cNvSpPr>
          <p:nvPr>
            <p:ph idx="1"/>
          </p:nvPr>
        </p:nvSpPr>
        <p:spPr>
          <a:xfrm>
            <a:off x="5078727" y="713708"/>
            <a:ext cx="6499413" cy="5153694"/>
          </a:xfrm>
        </p:spPr>
        <p:txBody>
          <a:bodyPr anchor="ctr">
            <a:normAutofit/>
          </a:bodyPr>
          <a:lstStyle/>
          <a:p>
            <a:pPr>
              <a:lnSpc>
                <a:spcPct val="100000"/>
              </a:lnSpc>
            </a:pPr>
            <a:r>
              <a:rPr lang="en-GB" dirty="0"/>
              <a:t>Find a regular time for reading in your child’s day, so that they can start to expect it as part of their regular routine. It can be any time: before bed, after dinner, or in the morning after breakfast when they have more energy. </a:t>
            </a:r>
          </a:p>
          <a:p>
            <a:pPr>
              <a:lnSpc>
                <a:spcPct val="100000"/>
              </a:lnSpc>
            </a:pPr>
            <a:r>
              <a:rPr lang="en-GB" dirty="0"/>
              <a:t>Don’t get caught up with how much time your child spends reading – if they need a break that is completely fine! Reading can require a lot of mental effort and stamina, especially during the early stages and we don’t want to ‘put children off’ by forcing them to continue reading when they need a rest. </a:t>
            </a:r>
          </a:p>
          <a:p>
            <a:pPr>
              <a:lnSpc>
                <a:spcPct val="100000"/>
              </a:lnSpc>
            </a:pPr>
            <a:r>
              <a:rPr lang="en-GB" dirty="0"/>
              <a:t>Your child doesn’t need to read an entire book in one go. Taking regular breaks will give your child a chance to gradually build their reading stamina and soon they will be able to read for longer.</a:t>
            </a:r>
          </a:p>
        </p:txBody>
      </p:sp>
      <p:grpSp>
        <p:nvGrpSpPr>
          <p:cNvPr id="22" name="Group 13">
            <a:extLst>
              <a:ext uri="{FF2B5EF4-FFF2-40B4-BE49-F238E27FC236}">
                <a16:creationId xmlns:a16="http://schemas.microsoft.com/office/drawing/2014/main" id="{1148C992-36DE-4449-B92D-49AE04B5D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41417" y="4244117"/>
            <a:ext cx="867485" cy="115439"/>
            <a:chOff x="8910933" y="1861308"/>
            <a:chExt cx="867485" cy="115439"/>
          </a:xfrm>
        </p:grpSpPr>
        <p:sp>
          <p:nvSpPr>
            <p:cNvPr id="23" name="Rectangle 14">
              <a:extLst>
                <a:ext uri="{FF2B5EF4-FFF2-40B4-BE49-F238E27FC236}">
                  <a16:creationId xmlns:a16="http://schemas.microsoft.com/office/drawing/2014/main" id="{D765B2C1-DF41-437F-9F2D-C33E46FA2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B6AA37ED-ED19-4857-9B2C-777E8F707C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45F6E87-86FB-440C-9EB4-A48D11C72C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363620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0903" y="159026"/>
            <a:ext cx="5778697" cy="65427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9CBB85-65FB-6CE0-10E8-A251BFAC38A9}"/>
              </a:ext>
            </a:extLst>
          </p:cNvPr>
          <p:cNvSpPr>
            <a:spLocks noGrp="1"/>
          </p:cNvSpPr>
          <p:nvPr>
            <p:ph type="title"/>
          </p:nvPr>
        </p:nvSpPr>
        <p:spPr>
          <a:xfrm>
            <a:off x="6849264" y="733100"/>
            <a:ext cx="4618836" cy="1275669"/>
          </a:xfrm>
        </p:spPr>
        <p:txBody>
          <a:bodyPr anchor="b">
            <a:normAutofit/>
          </a:bodyPr>
          <a:lstStyle/>
          <a:p>
            <a:pPr algn="ctr"/>
            <a:r>
              <a:rPr lang="en-GB" dirty="0"/>
              <a:t>3. Encourage A Range Of Reading Materials</a:t>
            </a:r>
            <a:endParaRPr lang="en-GB"/>
          </a:p>
        </p:txBody>
      </p:sp>
      <p:sp>
        <p:nvSpPr>
          <p:cNvPr id="3" name="Content Placeholder 2">
            <a:extLst>
              <a:ext uri="{FF2B5EF4-FFF2-40B4-BE49-F238E27FC236}">
                <a16:creationId xmlns:a16="http://schemas.microsoft.com/office/drawing/2014/main" id="{7B81ECFE-ED74-8A86-995D-EC51DE75AA45}"/>
              </a:ext>
            </a:extLst>
          </p:cNvPr>
          <p:cNvSpPr>
            <a:spLocks noGrp="1"/>
          </p:cNvSpPr>
          <p:nvPr>
            <p:ph idx="1"/>
          </p:nvPr>
        </p:nvSpPr>
        <p:spPr>
          <a:xfrm>
            <a:off x="6260903" y="2090382"/>
            <a:ext cx="5778697" cy="3390900"/>
          </a:xfrm>
        </p:spPr>
        <p:txBody>
          <a:bodyPr anchor="t">
            <a:noAutofit/>
          </a:bodyPr>
          <a:lstStyle/>
          <a:p>
            <a:pPr algn="ctr">
              <a:lnSpc>
                <a:spcPct val="100000"/>
              </a:lnSpc>
            </a:pPr>
            <a:r>
              <a:rPr lang="en-GB" dirty="0"/>
              <a:t>Don’t feel like your child only has to read books. They can read anything and everything – get creative! Magazines, newspapers, recipes, game instructions – the list is endless!</a:t>
            </a:r>
          </a:p>
          <a:p>
            <a:pPr algn="ctr">
              <a:lnSpc>
                <a:spcPct val="100000"/>
              </a:lnSpc>
            </a:pPr>
            <a:r>
              <a:rPr lang="en-GB" dirty="0"/>
              <a:t>When you are out and about there are so many things that we read automatically and successfully using our reading skills without even realising</a:t>
            </a:r>
          </a:p>
          <a:p>
            <a:pPr algn="ctr">
              <a:lnSpc>
                <a:spcPct val="100000"/>
              </a:lnSpc>
            </a:pPr>
            <a:r>
              <a:rPr lang="en-GB" dirty="0"/>
              <a:t>Encourage your child to read things like road names and signs, shop names, bus and train timetables, posters and leaflets. This will support your child’s application of the sounds that they know to real life.</a:t>
            </a:r>
          </a:p>
        </p:txBody>
      </p:sp>
      <p:pic>
        <p:nvPicPr>
          <p:cNvPr id="5" name="Picture 4" descr="Stack of open magazine s">
            <a:extLst>
              <a:ext uri="{FF2B5EF4-FFF2-40B4-BE49-F238E27FC236}">
                <a16:creationId xmlns:a16="http://schemas.microsoft.com/office/drawing/2014/main" id="{AFCDF4DD-3240-FF15-F044-C0B6543740EF}"/>
              </a:ext>
            </a:extLst>
          </p:cNvPr>
          <p:cNvPicPr>
            <a:picLocks noChangeAspect="1"/>
          </p:cNvPicPr>
          <p:nvPr/>
        </p:nvPicPr>
        <p:blipFill rotWithShape="1">
          <a:blip r:embed="rId2">
            <a:alphaModFix/>
          </a:blip>
          <a:srcRect l="18383" r="22282" b="-1"/>
          <a:stretch/>
        </p:blipFill>
        <p:spPr>
          <a:xfrm>
            <a:off x="1682" y="10"/>
            <a:ext cx="6096000" cy="6857990"/>
          </a:xfrm>
          <a:prstGeom prst="rect">
            <a:avLst/>
          </a:prstGeom>
        </p:spPr>
      </p:pic>
      <p:grpSp>
        <p:nvGrpSpPr>
          <p:cNvPr id="15" name="Group 14">
            <a:extLst>
              <a:ext uri="{FF2B5EF4-FFF2-40B4-BE49-F238E27FC236}">
                <a16:creationId xmlns:a16="http://schemas.microsoft.com/office/drawing/2014/main" id="{53745597-CF0F-4C14-83C4-612B382A90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10258" y="5849932"/>
            <a:ext cx="867485" cy="115439"/>
            <a:chOff x="8910933" y="1861308"/>
            <a:chExt cx="867485" cy="115439"/>
          </a:xfrm>
        </p:grpSpPr>
        <p:sp>
          <p:nvSpPr>
            <p:cNvPr id="16" name="Rectangle 15">
              <a:extLst>
                <a:ext uri="{FF2B5EF4-FFF2-40B4-BE49-F238E27FC236}">
                  <a16:creationId xmlns:a16="http://schemas.microsoft.com/office/drawing/2014/main" id="{471CB755-D435-4BD8-A3DB-B304ED0E7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0B7F2CAE-48A1-4EAD-BDD1-4DA217AC0F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8FB73A0-9D61-4989-BA5F-7EF6308D86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10624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C07271E9-21F4-400B-84B6-052EAFCFE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0">
            <a:extLst>
              <a:ext uri="{FF2B5EF4-FFF2-40B4-BE49-F238E27FC236}">
                <a16:creationId xmlns:a16="http://schemas.microsoft.com/office/drawing/2014/main" id="{3E3D78ED-34B7-4F8E-8377-994DCAD3C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648"/>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4" descr="Closeup of hands holding an open book">
            <a:extLst>
              <a:ext uri="{FF2B5EF4-FFF2-40B4-BE49-F238E27FC236}">
                <a16:creationId xmlns:a16="http://schemas.microsoft.com/office/drawing/2014/main" id="{894B0436-09B6-0F08-E2A7-09475C24792D}"/>
              </a:ext>
            </a:extLst>
          </p:cNvPr>
          <p:cNvPicPr>
            <a:picLocks noChangeAspect="1"/>
          </p:cNvPicPr>
          <p:nvPr/>
        </p:nvPicPr>
        <p:blipFill rotWithShape="1">
          <a:blip r:embed="rId2">
            <a:alphaModFix amt="40000"/>
          </a:blip>
          <a:srcRect b="15587"/>
          <a:stretch/>
        </p:blipFill>
        <p:spPr>
          <a:xfrm>
            <a:off x="20" y="10"/>
            <a:ext cx="12191979" cy="6869638"/>
          </a:xfrm>
          <a:prstGeom prst="rect">
            <a:avLst/>
          </a:prstGeom>
        </p:spPr>
      </p:pic>
      <p:sp>
        <p:nvSpPr>
          <p:cNvPr id="2" name="Title 1">
            <a:extLst>
              <a:ext uri="{FF2B5EF4-FFF2-40B4-BE49-F238E27FC236}">
                <a16:creationId xmlns:a16="http://schemas.microsoft.com/office/drawing/2014/main" id="{799CBB85-65FB-6CE0-10E8-A251BFAC38A9}"/>
              </a:ext>
            </a:extLst>
          </p:cNvPr>
          <p:cNvSpPr>
            <a:spLocks noGrp="1"/>
          </p:cNvSpPr>
          <p:nvPr>
            <p:ph type="title"/>
          </p:nvPr>
        </p:nvSpPr>
        <p:spPr>
          <a:xfrm>
            <a:off x="1736785" y="723900"/>
            <a:ext cx="8718430" cy="1288489"/>
          </a:xfrm>
          <a:effectLst>
            <a:outerShdw blurRad="50800" dist="12700" dir="2700000" algn="tl" rotWithShape="0">
              <a:prstClr val="black">
                <a:alpha val="40000"/>
              </a:prstClr>
            </a:outerShdw>
          </a:effectLst>
        </p:spPr>
        <p:txBody>
          <a:bodyPr>
            <a:normAutofit/>
          </a:bodyPr>
          <a:lstStyle/>
          <a:p>
            <a:pPr algn="ctr"/>
            <a:r>
              <a:rPr lang="en-GB">
                <a:solidFill>
                  <a:schemeClr val="tx1"/>
                </a:solidFill>
              </a:rPr>
              <a:t>4. Develop Your Child’s Love of Reading</a:t>
            </a:r>
          </a:p>
        </p:txBody>
      </p:sp>
      <p:sp>
        <p:nvSpPr>
          <p:cNvPr id="23" name="Content Placeholder 2">
            <a:extLst>
              <a:ext uri="{FF2B5EF4-FFF2-40B4-BE49-F238E27FC236}">
                <a16:creationId xmlns:a16="http://schemas.microsoft.com/office/drawing/2014/main" id="{7B81ECFE-ED74-8A86-995D-EC51DE75AA45}"/>
              </a:ext>
            </a:extLst>
          </p:cNvPr>
          <p:cNvSpPr>
            <a:spLocks noGrp="1"/>
          </p:cNvSpPr>
          <p:nvPr>
            <p:ph idx="1"/>
          </p:nvPr>
        </p:nvSpPr>
        <p:spPr>
          <a:xfrm>
            <a:off x="2701962" y="2161903"/>
            <a:ext cx="6788076" cy="3416512"/>
          </a:xfrm>
          <a:effectLst>
            <a:outerShdw blurRad="50800" dist="12700" dir="2700000" algn="tl" rotWithShape="0">
              <a:prstClr val="black">
                <a:alpha val="40000"/>
              </a:prstClr>
            </a:outerShdw>
          </a:effectLst>
        </p:spPr>
        <p:txBody>
          <a:bodyPr>
            <a:normAutofit/>
          </a:bodyPr>
          <a:lstStyle/>
          <a:p>
            <a:pPr algn="ctr"/>
            <a:r>
              <a:rPr lang="en-GB">
                <a:solidFill>
                  <a:schemeClr val="tx1"/>
                </a:solidFill>
              </a:rPr>
              <a:t>Give books as presents</a:t>
            </a:r>
          </a:p>
          <a:p>
            <a:pPr algn="ctr"/>
            <a:r>
              <a:rPr lang="en-GB">
                <a:solidFill>
                  <a:schemeClr val="tx1"/>
                </a:solidFill>
              </a:rPr>
              <a:t>Encourage your child to organise book swaps with friends</a:t>
            </a:r>
          </a:p>
          <a:p>
            <a:pPr algn="ctr"/>
            <a:r>
              <a:rPr lang="en-GB">
                <a:solidFill>
                  <a:schemeClr val="tx1"/>
                </a:solidFill>
              </a:rPr>
              <a:t>Visit the local library or book shop together regularly</a:t>
            </a:r>
          </a:p>
          <a:p>
            <a:pPr algn="ctr"/>
            <a:r>
              <a:rPr lang="en-GB">
                <a:solidFill>
                  <a:schemeClr val="tx1"/>
                </a:solidFill>
              </a:rPr>
              <a:t>Have a family bookshelf and start a family book club</a:t>
            </a:r>
          </a:p>
          <a:p>
            <a:pPr algn="ctr"/>
            <a:r>
              <a:rPr lang="en-GB">
                <a:solidFill>
                  <a:schemeClr val="tx1"/>
                </a:solidFill>
              </a:rPr>
              <a:t>Alternate between print books and eBooks </a:t>
            </a:r>
          </a:p>
          <a:p>
            <a:pPr algn="ctr"/>
            <a:r>
              <a:rPr lang="en-GB">
                <a:solidFill>
                  <a:schemeClr val="tx1"/>
                </a:solidFill>
              </a:rPr>
              <a:t>Watch the film version once your child has read the print version</a:t>
            </a:r>
          </a:p>
          <a:p>
            <a:pPr algn="ctr"/>
            <a:r>
              <a:rPr lang="en-GB">
                <a:solidFill>
                  <a:schemeClr val="tx1"/>
                </a:solidFill>
              </a:rPr>
              <a:t>Mix it up: read non-fiction books as well as fiction books</a:t>
            </a:r>
          </a:p>
        </p:txBody>
      </p:sp>
      <p:grpSp>
        <p:nvGrpSpPr>
          <p:cNvPr id="24" name="Group 12">
            <a:extLst>
              <a:ext uri="{FF2B5EF4-FFF2-40B4-BE49-F238E27FC236}">
                <a16:creationId xmlns:a16="http://schemas.microsoft.com/office/drawing/2014/main" id="{A1527245-C5C2-4BD3-8317-C4D6D7A102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49932"/>
            <a:ext cx="867485" cy="115439"/>
            <a:chOff x="8910933" y="1861308"/>
            <a:chExt cx="867485" cy="115439"/>
          </a:xfrm>
        </p:grpSpPr>
        <p:sp>
          <p:nvSpPr>
            <p:cNvPr id="14" name="Rectangle 13">
              <a:extLst>
                <a:ext uri="{FF2B5EF4-FFF2-40B4-BE49-F238E27FC236}">
                  <a16:creationId xmlns:a16="http://schemas.microsoft.com/office/drawing/2014/main" id="{E03BA463-C04F-4127-9100-1F376E519B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ffectLst>
                  <a:outerShdw blurRad="38100" dist="38100" dir="2700000" algn="tl">
                    <a:srgbClr val="000000">
                      <a:alpha val="43137"/>
                    </a:srgbClr>
                  </a:outerShdw>
                </a:effectLst>
              </a:endParaRPr>
            </a:p>
          </p:txBody>
        </p:sp>
        <p:cxnSp>
          <p:nvCxnSpPr>
            <p:cNvPr id="25" name="Straight Connector 14">
              <a:extLst>
                <a:ext uri="{FF2B5EF4-FFF2-40B4-BE49-F238E27FC236}">
                  <a16:creationId xmlns:a16="http://schemas.microsoft.com/office/drawing/2014/main" id="{01FD6DA6-F7BC-4426-8465-928C4EC4A4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15">
              <a:extLst>
                <a:ext uri="{FF2B5EF4-FFF2-40B4-BE49-F238E27FC236}">
                  <a16:creationId xmlns:a16="http://schemas.microsoft.com/office/drawing/2014/main" id="{49A28AE3-3C29-44E4-80A5-C2937F8E7A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62183629"/>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AE7FB7-45BC-EB85-B09E-58199D615609}"/>
              </a:ext>
            </a:extLst>
          </p:cNvPr>
          <p:cNvPicPr>
            <a:picLocks noChangeAspect="1"/>
          </p:cNvPicPr>
          <p:nvPr/>
        </p:nvPicPr>
        <p:blipFill>
          <a:blip r:embed="rId2"/>
          <a:stretch>
            <a:fillRect/>
          </a:stretch>
        </p:blipFill>
        <p:spPr>
          <a:xfrm>
            <a:off x="2449750" y="215532"/>
            <a:ext cx="7129332" cy="6426935"/>
          </a:xfrm>
          <a:prstGeom prst="rect">
            <a:avLst/>
          </a:prstGeom>
        </p:spPr>
      </p:pic>
    </p:spTree>
    <p:extLst>
      <p:ext uri="{BB962C8B-B14F-4D97-AF65-F5344CB8AC3E}">
        <p14:creationId xmlns:p14="http://schemas.microsoft.com/office/powerpoint/2010/main" val="181959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7271E9-21F4-400B-84B6-052EAFCFE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3D78ED-34B7-4F8E-8377-994DCAD3C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648"/>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4" descr="Coloured pencils inside a pencil holder which is on top of a wood table">
            <a:extLst>
              <a:ext uri="{FF2B5EF4-FFF2-40B4-BE49-F238E27FC236}">
                <a16:creationId xmlns:a16="http://schemas.microsoft.com/office/drawing/2014/main" id="{7283FAD5-DE5A-6515-3095-1FC8CFC5F71B}"/>
              </a:ext>
            </a:extLst>
          </p:cNvPr>
          <p:cNvPicPr>
            <a:picLocks noChangeAspect="1"/>
          </p:cNvPicPr>
          <p:nvPr/>
        </p:nvPicPr>
        <p:blipFill rotWithShape="1">
          <a:blip r:embed="rId2">
            <a:alphaModFix amt="40000"/>
          </a:blip>
          <a:srcRect t="15587"/>
          <a:stretch/>
        </p:blipFill>
        <p:spPr>
          <a:xfrm>
            <a:off x="20" y="10"/>
            <a:ext cx="12191979" cy="6869638"/>
          </a:xfrm>
          <a:prstGeom prst="rect">
            <a:avLst/>
          </a:prstGeom>
        </p:spPr>
      </p:pic>
      <p:sp>
        <p:nvSpPr>
          <p:cNvPr id="2" name="Title 1">
            <a:extLst>
              <a:ext uri="{FF2B5EF4-FFF2-40B4-BE49-F238E27FC236}">
                <a16:creationId xmlns:a16="http://schemas.microsoft.com/office/drawing/2014/main" id="{07A6DF27-9311-9541-19A7-B6884360CC36}"/>
              </a:ext>
            </a:extLst>
          </p:cNvPr>
          <p:cNvSpPr>
            <a:spLocks noGrp="1"/>
          </p:cNvSpPr>
          <p:nvPr>
            <p:ph type="title"/>
          </p:nvPr>
        </p:nvSpPr>
        <p:spPr>
          <a:xfrm>
            <a:off x="1736785" y="723900"/>
            <a:ext cx="8718430" cy="1288489"/>
          </a:xfrm>
          <a:effectLst>
            <a:outerShdw blurRad="50800" dist="12700" dir="2700000" algn="tl" rotWithShape="0">
              <a:prstClr val="black">
                <a:alpha val="40000"/>
              </a:prstClr>
            </a:outerShdw>
          </a:effectLst>
        </p:spPr>
        <p:txBody>
          <a:bodyPr>
            <a:normAutofit/>
          </a:bodyPr>
          <a:lstStyle/>
          <a:p>
            <a:pPr algn="ctr"/>
            <a:r>
              <a:rPr lang="en-GB">
                <a:solidFill>
                  <a:schemeClr val="tx1"/>
                </a:solidFill>
              </a:rPr>
              <a:t>Thank you</a:t>
            </a:r>
          </a:p>
        </p:txBody>
      </p:sp>
      <p:sp>
        <p:nvSpPr>
          <p:cNvPr id="12" name="Content Placeholder 2">
            <a:extLst>
              <a:ext uri="{FF2B5EF4-FFF2-40B4-BE49-F238E27FC236}">
                <a16:creationId xmlns:a16="http://schemas.microsoft.com/office/drawing/2014/main" id="{7B350CC8-68C4-B9C1-7F11-8CF99A8CAD9A}"/>
              </a:ext>
            </a:extLst>
          </p:cNvPr>
          <p:cNvSpPr>
            <a:spLocks noGrp="1"/>
          </p:cNvSpPr>
          <p:nvPr>
            <p:ph idx="1"/>
          </p:nvPr>
        </p:nvSpPr>
        <p:spPr>
          <a:xfrm>
            <a:off x="2701962" y="2161903"/>
            <a:ext cx="6788076" cy="3416512"/>
          </a:xfrm>
          <a:effectLst>
            <a:outerShdw blurRad="50800" dist="12700" dir="2700000" algn="tl" rotWithShape="0">
              <a:prstClr val="black">
                <a:alpha val="40000"/>
              </a:prstClr>
            </a:outerShdw>
          </a:effectLst>
        </p:spPr>
        <p:txBody>
          <a:bodyPr>
            <a:normAutofit/>
          </a:bodyPr>
          <a:lstStyle/>
          <a:p>
            <a:pPr algn="ctr"/>
            <a:r>
              <a:rPr lang="en-GB">
                <a:solidFill>
                  <a:schemeClr val="tx1"/>
                </a:solidFill>
              </a:rPr>
              <a:t>Thank you for attending.  </a:t>
            </a:r>
          </a:p>
          <a:p>
            <a:pPr algn="ctr"/>
            <a:r>
              <a:rPr lang="en-GB">
                <a:solidFill>
                  <a:schemeClr val="tx1"/>
                </a:solidFill>
              </a:rPr>
              <a:t>If you do have any questions, please do ask your class teacher.</a:t>
            </a:r>
          </a:p>
          <a:p>
            <a:pPr algn="ctr"/>
            <a:r>
              <a:rPr lang="en-GB">
                <a:solidFill>
                  <a:schemeClr val="tx1"/>
                </a:solidFill>
              </a:rPr>
              <a:t>This PowerPoint will be available on the school website for you to refer to at home and as your child continues to progress on their reading journey.</a:t>
            </a:r>
          </a:p>
        </p:txBody>
      </p:sp>
      <p:grpSp>
        <p:nvGrpSpPr>
          <p:cNvPr id="13" name="Group 12">
            <a:extLst>
              <a:ext uri="{FF2B5EF4-FFF2-40B4-BE49-F238E27FC236}">
                <a16:creationId xmlns:a16="http://schemas.microsoft.com/office/drawing/2014/main" id="{A1527245-C5C2-4BD3-8317-C4D6D7A102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49932"/>
            <a:ext cx="867485" cy="115439"/>
            <a:chOff x="8910933" y="1861308"/>
            <a:chExt cx="867485" cy="115439"/>
          </a:xfrm>
        </p:grpSpPr>
        <p:sp>
          <p:nvSpPr>
            <p:cNvPr id="14" name="Rectangle 13">
              <a:extLst>
                <a:ext uri="{FF2B5EF4-FFF2-40B4-BE49-F238E27FC236}">
                  <a16:creationId xmlns:a16="http://schemas.microsoft.com/office/drawing/2014/main" id="{E03BA463-C04F-4127-9100-1F376E519B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ffectLst>
                  <a:outerShdw blurRad="38100" dist="38100" dir="2700000" algn="tl">
                    <a:srgbClr val="000000">
                      <a:alpha val="43137"/>
                    </a:srgbClr>
                  </a:outerShdw>
                </a:effectLst>
              </a:endParaRPr>
            </a:p>
          </p:txBody>
        </p:sp>
        <p:cxnSp>
          <p:nvCxnSpPr>
            <p:cNvPr id="18" name="Straight Connector 14">
              <a:extLst>
                <a:ext uri="{FF2B5EF4-FFF2-40B4-BE49-F238E27FC236}">
                  <a16:creationId xmlns:a16="http://schemas.microsoft.com/office/drawing/2014/main" id="{01FD6DA6-F7BC-4426-8465-928C4EC4A4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9A28AE3-3C29-44E4-80A5-C2937F8E7A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38184682"/>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AdornVTI">
  <a:themeElements>
    <a:clrScheme name="AnalogousFromLightSeedLeftStep">
      <a:dk1>
        <a:srgbClr val="000000"/>
      </a:dk1>
      <a:lt1>
        <a:srgbClr val="FFFFFF"/>
      </a:lt1>
      <a:dk2>
        <a:srgbClr val="2A2441"/>
      </a:dk2>
      <a:lt2>
        <a:srgbClr val="E8E2E6"/>
      </a:lt2>
      <a:accent1>
        <a:srgbClr val="81AB90"/>
      </a:accent1>
      <a:accent2>
        <a:srgbClr val="79AC76"/>
      </a:accent2>
      <a:accent3>
        <a:srgbClr val="92A87F"/>
      </a:accent3>
      <a:accent4>
        <a:srgbClr val="A0A571"/>
      </a:accent4>
      <a:accent5>
        <a:srgbClr val="AE9F80"/>
      </a:accent5>
      <a:accent6>
        <a:srgbClr val="BA8F7F"/>
      </a:accent6>
      <a:hlink>
        <a:srgbClr val="AE6996"/>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17411</TotalTime>
  <Words>2040</Words>
  <Application>Microsoft Office PowerPoint</Application>
  <PresentationFormat>Widescreen</PresentationFormat>
  <Paragraphs>100</Paragraphs>
  <Slides>35</Slides>
  <Notes>0</Notes>
  <HiddenSlides>0</HiddenSlides>
  <MMClips>12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Bembo</vt:lpstr>
      <vt:lpstr>AdornVTI</vt:lpstr>
      <vt:lpstr>Phonics and Reading Information Evening</vt:lpstr>
      <vt:lpstr>PowerPoint Presentation</vt:lpstr>
      <vt:lpstr>Agenda</vt:lpstr>
      <vt:lpstr>Context</vt:lpstr>
      <vt:lpstr>Why reading matters</vt:lpstr>
      <vt:lpstr>The stats speak for themselves</vt:lpstr>
      <vt:lpstr>What is Systematic Synthetic Phonics (SSP)</vt:lpstr>
      <vt:lpstr>What is Reading Planet Rocket Phonics?</vt:lpstr>
      <vt:lpstr>PowerPoint Presentation</vt:lpstr>
      <vt:lpstr>A typical teaching week</vt:lpstr>
      <vt:lpstr>New sounds are introduced using interactive flashcards</vt:lpstr>
      <vt:lpstr>Monday: Introduce a new letter sound with a blending focus.</vt:lpstr>
      <vt:lpstr>Tuesday: Repeat letter sound with a segmenting focus.</vt:lpstr>
      <vt:lpstr>New sounds are introduced using interactive flashcards</vt:lpstr>
      <vt:lpstr>Wednesday: Introduce a new letter sound with a blending focus.</vt:lpstr>
      <vt:lpstr>Thursday: Repeat letter sound with a segmenting focus.</vt:lpstr>
      <vt:lpstr>Friday: Flexible learning day.</vt:lpstr>
      <vt:lpstr>The Phonics Sound Phases</vt:lpstr>
      <vt:lpstr>PowerPoint Presentation</vt:lpstr>
      <vt:lpstr>PowerPoint Presentation</vt:lpstr>
      <vt:lpstr>PowerPoint Presentation</vt:lpstr>
      <vt:lpstr>Logging in at home</vt:lpstr>
      <vt:lpstr>PowerPoint Presentation</vt:lpstr>
      <vt:lpstr>PowerPoint Presentation</vt:lpstr>
      <vt:lpstr>PowerPoint Presentation</vt:lpstr>
      <vt:lpstr>End of Book Quizzes</vt:lpstr>
      <vt:lpstr>Cuddle up books</vt:lpstr>
      <vt:lpstr>Year 1 Bookmark (example)</vt:lpstr>
      <vt:lpstr>Top Tips For Supporting Reading At Home</vt:lpstr>
      <vt:lpstr>1. Read As Regularly As You Can At Home</vt:lpstr>
      <vt:lpstr>2. Build Reading Into Your Child’s Daily Routine</vt:lpstr>
      <vt:lpstr>3. Encourage A Range Of Reading Materials</vt:lpstr>
      <vt:lpstr>4. Develop Your Child’s Love of Reading</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and Reading Information Evening</dc:title>
  <dc:creator>marie sucksmith</dc:creator>
  <cp:lastModifiedBy>9313235 Rebecca WAGSTAFF</cp:lastModifiedBy>
  <cp:revision>18</cp:revision>
  <dcterms:created xsi:type="dcterms:W3CDTF">2022-09-27T13:20:37Z</dcterms:created>
  <dcterms:modified xsi:type="dcterms:W3CDTF">2024-02-20T16:17:30Z</dcterms:modified>
</cp:coreProperties>
</file>