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CBD8C5-7DB6-2200-1E26-A22A78D245AD}" v="113" dt="2025-12-15T08:14:13.2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38" autoAdjust="0"/>
    <p:restoredTop sz="94660"/>
  </p:normalViewPr>
  <p:slideViewPr>
    <p:cSldViewPr snapToGrid="0">
      <p:cViewPr varScale="1">
        <p:scale>
          <a:sx n="68" d="100"/>
          <a:sy n="68" d="100"/>
        </p:scale>
        <p:origin x="62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mogen Knowles" userId="S::i.knowles@marcham.oxon.sch.uk::b3f0bf67-167b-4f97-b6fb-05d9447dc26a" providerId="AD" clId="Web-{93CBD8C5-7DB6-2200-1E26-A22A78D245AD}"/>
    <pc:docChg chg="modSld">
      <pc:chgData name="Imogen Knowles" userId="S::i.knowles@marcham.oxon.sch.uk::b3f0bf67-167b-4f97-b6fb-05d9447dc26a" providerId="AD" clId="Web-{93CBD8C5-7DB6-2200-1E26-A22A78D245AD}" dt="2025-12-15T08:14:11.988" v="78" actId="20577"/>
      <pc:docMkLst>
        <pc:docMk/>
      </pc:docMkLst>
      <pc:sldChg chg="addSp delSp modSp">
        <pc:chgData name="Imogen Knowles" userId="S::i.knowles@marcham.oxon.sch.uk::b3f0bf67-167b-4f97-b6fb-05d9447dc26a" providerId="AD" clId="Web-{93CBD8C5-7DB6-2200-1E26-A22A78D245AD}" dt="2025-12-15T08:14:11.988" v="78" actId="20577"/>
        <pc:sldMkLst>
          <pc:docMk/>
          <pc:sldMk cId="2224578095" sldId="256"/>
        </pc:sldMkLst>
        <pc:spChg chg="mod">
          <ac:chgData name="Imogen Knowles" userId="S::i.knowles@marcham.oxon.sch.uk::b3f0bf67-167b-4f97-b6fb-05d9447dc26a" providerId="AD" clId="Web-{93CBD8C5-7DB6-2200-1E26-A22A78D245AD}" dt="2025-12-15T08:12:54.393" v="56" actId="20577"/>
          <ac:spMkLst>
            <pc:docMk/>
            <pc:sldMk cId="2224578095" sldId="256"/>
            <ac:spMk id="6" creationId="{32563E18-5C98-4256-8CFD-0865637B8AC3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3:46.581" v="73" actId="14100"/>
          <ac:spMkLst>
            <pc:docMk/>
            <pc:sldMk cId="2224578095" sldId="256"/>
            <ac:spMk id="8" creationId="{CB033471-A068-4E4A-B6D0-34EEDF6AE068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4:11.988" v="78" actId="20577"/>
          <ac:spMkLst>
            <pc:docMk/>
            <pc:sldMk cId="2224578095" sldId="256"/>
            <ac:spMk id="9" creationId="{2A5A3A5B-619D-4269-842B-3276CB4EC72A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4:04.831" v="77" actId="20577"/>
          <ac:spMkLst>
            <pc:docMk/>
            <pc:sldMk cId="2224578095" sldId="256"/>
            <ac:spMk id="10" creationId="{1ABBC689-E80E-46A8-920E-42C95EF750B5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3:23.565" v="68" actId="1076"/>
          <ac:spMkLst>
            <pc:docMk/>
            <pc:sldMk cId="2224578095" sldId="256"/>
            <ac:spMk id="11" creationId="{85AA1F2F-EF69-45E5-821E-0FAB07B0481C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3:31.440" v="70" actId="20577"/>
          <ac:spMkLst>
            <pc:docMk/>
            <pc:sldMk cId="2224578095" sldId="256"/>
            <ac:spMk id="12" creationId="{A3AC5E35-5EBE-4623-9544-AE070B109900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1:06.672" v="40" actId="20577"/>
          <ac:spMkLst>
            <pc:docMk/>
            <pc:sldMk cId="2224578095" sldId="256"/>
            <ac:spMk id="13" creationId="{622D9AEE-A162-4935-8617-6821AD30C36A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3:39.473" v="71" actId="14100"/>
          <ac:spMkLst>
            <pc:docMk/>
            <pc:sldMk cId="2224578095" sldId="256"/>
            <ac:spMk id="14" creationId="{0956EB5F-8AD7-4A9C-B1E9-5F05E70063AF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3:11.799" v="61" actId="20577"/>
          <ac:spMkLst>
            <pc:docMk/>
            <pc:sldMk cId="2224578095" sldId="256"/>
            <ac:spMk id="15" creationId="{02FC4190-F79D-4FF2-A521-E3F902127CDB}"/>
          </ac:spMkLst>
        </pc:spChg>
        <pc:spChg chg="mod">
          <ac:chgData name="Imogen Knowles" userId="S::i.knowles@marcham.oxon.sch.uk::b3f0bf67-167b-4f97-b6fb-05d9447dc26a" providerId="AD" clId="Web-{93CBD8C5-7DB6-2200-1E26-A22A78D245AD}" dt="2025-12-15T08:13:21.549" v="67" actId="1076"/>
          <ac:spMkLst>
            <pc:docMk/>
            <pc:sldMk cId="2224578095" sldId="256"/>
            <ac:spMk id="16" creationId="{AC24A8B7-ACB2-45BE-A3BA-6D49A005ABB9}"/>
          </ac:spMkLst>
        </pc:spChg>
        <pc:picChg chg="add del mod">
          <ac:chgData name="Imogen Knowles" userId="S::i.knowles@marcham.oxon.sch.uk::b3f0bf67-167b-4f97-b6fb-05d9447dc26a" providerId="AD" clId="Web-{93CBD8C5-7DB6-2200-1E26-A22A78D245AD}" dt="2025-12-15T08:11:21.407" v="42"/>
          <ac:picMkLst>
            <pc:docMk/>
            <pc:sldMk cId="2224578095" sldId="256"/>
            <ac:picMk id="2" creationId="{280C8194-6707-33C3-98D5-B62404C336B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A17A4-05CF-4B3D-95DF-836E578200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4C366-48D7-44B0-BD8D-AACF1DEDE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1DB7E-D2BD-4794-B074-FF9476B13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BEF9F-6010-4CE8-9BDC-AF429F45B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941B7-A32B-4AC9-A015-D30141312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86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AF21E-92FB-4913-87E7-2A389434C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EB46A-29B4-4EDD-989B-0470A0CA7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65E6A-A552-430D-B849-5AFA073B6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00919-5A54-4BD6-AC67-BEEDEE905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8A0BA-2C42-48C7-B55B-AD8017C8C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802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7DD13-144A-43C3-8295-57BD1973B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3FB8D6-BD52-4C57-B2B3-B941EDE60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33D96-68B9-41F7-A147-94842E510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3C9E8-922A-4474-BB98-195BA3FD6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BE32D-DEA1-4C5C-9A74-1C86B6027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13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03FB7-60F5-428E-A642-F6A56DC54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32E5F-25EC-4B1E-B724-A50A697DE6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840566-EC90-46B9-BE4D-F8F3644BE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7A5EC8-4688-49C5-824A-AF51FA8AF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F9164-94EE-4612-903F-BE0520E1C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ACB5F6-EEF2-4129-92E2-C952E2707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005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21229-6026-4299-A561-B6CF03376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55996E-71A2-402B-AC19-22159E78E5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87DB0F-6E48-40D7-BFB5-2B428E7057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D61588-1442-4F35-9A58-CBBD0797F9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1C7913-60C2-47A0-9344-27E7A86C0A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759543-4E92-4AD3-BE07-9F2AD85AE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3B9F05-869B-419F-9F7C-875F592E7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128BFE-CF4E-43DD-BE5C-C552054AB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720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7157-1040-4018-9BC6-E79C2A79E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F64480-A24D-4DBF-A1B9-1EB738D10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C060B2-8748-40B7-A164-5FB6D8F9F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C622B9-9B29-4872-9A33-CE8A3165D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701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103BE1-79A9-4802-960F-1B988778E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D57515-7A42-4E43-92C3-4A97B0FD2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CD6E47-AFFE-4F8C-8173-A8142FC4F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459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38C1C-A402-458E-9F1D-9FE6EC195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ACAF7-35B6-4B6F-9A35-5E0E18444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E7E40E-C054-4EED-9C23-167725569B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CB0BF0-1421-4007-B414-DC0A7C89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A626EA-D899-46F3-AA92-21F8E0631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246F0B-93C8-4B3A-B6F3-CA1C56A19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977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724E0-53F6-4BF5-9726-1A47FDCEF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65A71F-5419-48A6-A987-1F7CF05E16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5C7EC8-6051-48BF-947D-30FAFA8B1B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0E2E6F-68F3-4D77-B0A5-28093EF78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4D1516-FC33-48B5-9FFB-9A8D82DB3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622D17-40A5-4CF8-9D89-4B9534CDF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222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0409B-7A1F-447A-AF68-71B3C2656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25B5FD-374B-4699-8A51-18DF7DEEC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C8FA8-4535-40CA-AC8E-40B396864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8F187-8DDD-40C2-877D-230B95D3B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2055F-6F6F-4150-A0B5-2F60213F2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15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B4C0DD-4BAD-4708-BC64-32EB4FBDB9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598CBA-07EE-41CC-BD35-FAFF65DDFD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05EB6B-88FC-4030-8CC7-B3F38896F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684A6-8BA2-42E8-B68F-1F52E43E9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F582C-BB3E-492C-B272-78184D28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788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51FC36-A380-43B6-AE81-363A38798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F95382-42F4-4169-A13E-D24F6E774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7C9A03-EE64-4F63-B1CD-AD6BB572E1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AA178-C7FD-489E-9B17-036F3BA34D6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0C8FC9-7D5C-49A6-BD1D-FF247CA6BB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9A3F5-4111-4CC5-AB9D-295A31FC9D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B7A62-5238-41A5-8B2B-3FA3B5F36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596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081E879-91AE-4A6F-817F-350545917B6A}"/>
              </a:ext>
            </a:extLst>
          </p:cNvPr>
          <p:cNvSpPr txBox="1"/>
          <p:nvPr/>
        </p:nvSpPr>
        <p:spPr>
          <a:xfrm>
            <a:off x="-5292" y="47268"/>
            <a:ext cx="3710306" cy="1661993"/>
          </a:xfrm>
          <a:prstGeom prst="rect">
            <a:avLst/>
          </a:prstGeom>
          <a:noFill/>
          <a:ln w="12700">
            <a:solidFill>
              <a:srgbClr val="FFFF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English</a:t>
            </a:r>
          </a:p>
          <a:p>
            <a:r>
              <a:rPr lang="en-US" sz="1400" dirty="0"/>
              <a:t>Spelling and handwriting; independent, shared and guided reading to develop fluency and comprehension; w</a:t>
            </a:r>
            <a:r>
              <a:rPr lang="en-GB" sz="1400" err="1"/>
              <a:t>riting</a:t>
            </a:r>
            <a:r>
              <a:rPr lang="en-GB" sz="1400" dirty="0"/>
              <a:t> narratives, persuasive texts and a biography; grammar, including punctuation, conjunctions, tenses, adverbials, types of sentences, paragraphs etc.</a:t>
            </a:r>
            <a:endParaRPr lang="en-GB" sz="1400" dirty="0"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563E18-5C98-4256-8CFD-0865637B8AC3}"/>
              </a:ext>
            </a:extLst>
          </p:cNvPr>
          <p:cNvSpPr txBox="1"/>
          <p:nvPr/>
        </p:nvSpPr>
        <p:spPr>
          <a:xfrm>
            <a:off x="8549967" y="3094"/>
            <a:ext cx="3637829" cy="2954655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Maths</a:t>
            </a:r>
          </a:p>
          <a:p>
            <a:endParaRPr lang="en-US" sz="1400" b="1" u="sng" dirty="0">
              <a:ea typeface="Calibri"/>
              <a:cs typeface="Calibri"/>
            </a:endParaRPr>
          </a:p>
          <a:p>
            <a:r>
              <a:rPr lang="en-US" sz="1400" b="1" dirty="0">
                <a:ea typeface="Calibri"/>
                <a:cs typeface="Calibri"/>
              </a:rPr>
              <a:t>Across both year groups we will be focusing on:</a:t>
            </a:r>
          </a:p>
          <a:p>
            <a:pPr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explore </a:t>
            </a:r>
            <a:r>
              <a:rPr lang="en-GB" sz="1400" b="1" dirty="0">
                <a:ea typeface="+mn-lt"/>
                <a:cs typeface="+mn-lt"/>
              </a:rPr>
              <a:t>shape and geometry</a:t>
            </a:r>
            <a:r>
              <a:rPr lang="en-GB" sz="1400" dirty="0">
                <a:ea typeface="+mn-lt"/>
                <a:cs typeface="+mn-lt"/>
              </a:rPr>
              <a:t>, including angles, polygons, symmetry, reflection and coordinates.</a:t>
            </a:r>
            <a:endParaRPr lang="en-GB" sz="1400" dirty="0">
              <a:latin typeface="Arial"/>
              <a:ea typeface="Calibri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We will develop our understanding of </a:t>
            </a:r>
            <a:r>
              <a:rPr lang="en-GB" sz="1400" b="1">
                <a:ea typeface="+mn-lt"/>
                <a:cs typeface="+mn-lt"/>
              </a:rPr>
              <a:t>decimals and negative numbers</a:t>
            </a:r>
            <a:r>
              <a:rPr lang="en-GB" sz="1400">
                <a:ea typeface="+mn-lt"/>
                <a:cs typeface="+mn-lt"/>
              </a:rPr>
              <a:t>, including calculating, comparing and problem-solving.</a:t>
            </a:r>
            <a:endParaRPr lang="en-GB"/>
          </a:p>
          <a:p>
            <a:pPr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learn about </a:t>
            </a:r>
            <a:r>
              <a:rPr lang="en-GB" sz="1400" b="1" dirty="0">
                <a:ea typeface="+mn-lt"/>
                <a:cs typeface="+mn-lt"/>
              </a:rPr>
              <a:t>converting units</a:t>
            </a:r>
            <a:r>
              <a:rPr lang="en-GB" sz="1400" dirty="0">
                <a:ea typeface="+mn-lt"/>
                <a:cs typeface="+mn-lt"/>
              </a:rPr>
              <a:t> and </a:t>
            </a:r>
            <a:r>
              <a:rPr lang="en-GB" sz="1400" b="1" dirty="0">
                <a:ea typeface="+mn-lt"/>
                <a:cs typeface="+mn-lt"/>
              </a:rPr>
              <a:t>volume</a:t>
            </a:r>
            <a:r>
              <a:rPr lang="en-GB" sz="1400" dirty="0">
                <a:ea typeface="+mn-lt"/>
                <a:cs typeface="+mn-lt"/>
              </a:rPr>
              <a:t>, measuring, comparing and estimating in different contexts.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033471-A068-4E4A-B6D0-34EEDF6AE068}"/>
              </a:ext>
            </a:extLst>
          </p:cNvPr>
          <p:cNvSpPr txBox="1"/>
          <p:nvPr/>
        </p:nvSpPr>
        <p:spPr>
          <a:xfrm>
            <a:off x="8547564" y="3157089"/>
            <a:ext cx="3523520" cy="1877437"/>
          </a:xfrm>
          <a:prstGeom prst="rect">
            <a:avLst/>
          </a:prstGeom>
          <a:noFill/>
          <a:ln w="12700">
            <a:solidFill>
              <a:schemeClr val="accent6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Science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</a:t>
            </a:r>
            <a:r>
              <a:rPr lang="en-GB" sz="1400" b="1" dirty="0">
                <a:ea typeface="+mn-lt"/>
                <a:cs typeface="+mn-lt"/>
              </a:rPr>
              <a:t>identify and name the main parts of the human circulatory system</a:t>
            </a:r>
            <a:r>
              <a:rPr lang="en-GB" sz="1400" dirty="0">
                <a:ea typeface="+mn-lt"/>
                <a:cs typeface="+mn-lt"/>
              </a:rPr>
              <a:t> and describe the functions of the </a:t>
            </a:r>
            <a:r>
              <a:rPr lang="en-GB" sz="1400" b="1" dirty="0">
                <a:ea typeface="+mn-lt"/>
                <a:cs typeface="+mn-lt"/>
              </a:rPr>
              <a:t>heart, blood vessels and blood</a:t>
            </a:r>
            <a:r>
              <a:rPr lang="en-GB" sz="1400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recognise the </a:t>
            </a:r>
            <a:r>
              <a:rPr lang="en-GB" sz="1400" b="1" dirty="0">
                <a:ea typeface="+mn-lt"/>
                <a:cs typeface="+mn-lt"/>
              </a:rPr>
              <a:t>impact of diet, exercise, drugs and lifestyle</a:t>
            </a:r>
            <a:r>
              <a:rPr lang="en-GB" sz="1400" dirty="0">
                <a:ea typeface="+mn-lt"/>
                <a:cs typeface="+mn-lt"/>
              </a:rPr>
              <a:t> on how the body functions.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5A3A5B-619D-4269-842B-3276CB4EC72A}"/>
              </a:ext>
            </a:extLst>
          </p:cNvPr>
          <p:cNvSpPr txBox="1"/>
          <p:nvPr/>
        </p:nvSpPr>
        <p:spPr>
          <a:xfrm>
            <a:off x="-8947" y="1719242"/>
            <a:ext cx="3683675" cy="1661993"/>
          </a:xfrm>
          <a:prstGeom prst="rect">
            <a:avLst/>
          </a:prstGeom>
          <a:noFill/>
          <a:ln w="127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Music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sz="1400" dirty="0">
                <a:ea typeface="+mn-lt"/>
                <a:cs typeface="+mn-lt"/>
              </a:rPr>
              <a:t>We will learn songs from </a:t>
            </a:r>
            <a:r>
              <a:rPr lang="en-US" sz="1400" b="1" dirty="0">
                <a:ea typeface="+mn-lt"/>
                <a:cs typeface="+mn-lt"/>
              </a:rPr>
              <a:t>Charanga</a:t>
            </a:r>
            <a:r>
              <a:rPr lang="en-US" sz="1400" dirty="0">
                <a:ea typeface="+mn-lt"/>
                <a:cs typeface="+mn-lt"/>
              </a:rPr>
              <a:t>, including </a:t>
            </a:r>
            <a:r>
              <a:rPr lang="en-US" sz="1400" i="1" dirty="0">
                <a:ea typeface="+mn-lt"/>
                <a:cs typeface="+mn-lt"/>
              </a:rPr>
              <a:t>Happy</a:t>
            </a:r>
            <a:r>
              <a:rPr lang="en-US" sz="1400" dirty="0">
                <a:ea typeface="+mn-lt"/>
                <a:cs typeface="+mn-lt"/>
              </a:rPr>
              <a:t>, developing our </a:t>
            </a:r>
            <a:r>
              <a:rPr lang="en-US" sz="1400" b="1" dirty="0">
                <a:ea typeface="+mn-lt"/>
                <a:cs typeface="+mn-lt"/>
              </a:rPr>
              <a:t>singing and performance skills</a:t>
            </a:r>
            <a:r>
              <a:rPr lang="en-US" sz="1400" dirty="0"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ea typeface="+mn-lt"/>
                <a:cs typeface="+mn-lt"/>
              </a:rPr>
              <a:t>We will listen to </a:t>
            </a:r>
            <a:r>
              <a:rPr lang="en-US" sz="1400" b="1" dirty="0">
                <a:ea typeface="+mn-lt"/>
                <a:cs typeface="+mn-lt"/>
              </a:rPr>
              <a:t>The Enigma Variations</a:t>
            </a:r>
            <a:r>
              <a:rPr lang="en-US" sz="1400" dirty="0">
                <a:ea typeface="+mn-lt"/>
                <a:cs typeface="+mn-lt"/>
              </a:rPr>
              <a:t> (BBC) and create </a:t>
            </a:r>
            <a:r>
              <a:rPr lang="en-US" sz="1400" b="1" dirty="0">
                <a:ea typeface="+mn-lt"/>
                <a:cs typeface="+mn-lt"/>
              </a:rPr>
              <a:t>compositions inspired by Ancient Greece</a:t>
            </a:r>
            <a:r>
              <a:rPr lang="en-US" sz="1400" dirty="0">
                <a:ea typeface="+mn-lt"/>
                <a:cs typeface="+mn-lt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BBC689-E80E-46A8-920E-42C95EF750B5}"/>
              </a:ext>
            </a:extLst>
          </p:cNvPr>
          <p:cNvSpPr txBox="1"/>
          <p:nvPr/>
        </p:nvSpPr>
        <p:spPr>
          <a:xfrm>
            <a:off x="3714045" y="878003"/>
            <a:ext cx="4830827" cy="184665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Topic – </a:t>
            </a:r>
            <a:r>
              <a:rPr lang="en-US" dirty="0">
                <a:ea typeface="+mn-lt"/>
                <a:cs typeface="+mn-lt"/>
              </a:rPr>
              <a:t> </a:t>
            </a:r>
          </a:p>
          <a:p>
            <a:pPr marL="285750" indent="-285750">
              <a:buFont typeface="Arial"/>
              <a:buChar char="•"/>
            </a:pPr>
            <a:r>
              <a:rPr lang="en-US" sz="1600" b="1" dirty="0">
                <a:ea typeface="+mn-lt"/>
                <a:cs typeface="+mn-lt"/>
              </a:rPr>
              <a:t>Geography</a:t>
            </a:r>
            <a:r>
              <a:rPr lang="en-US" sz="1600" dirty="0">
                <a:ea typeface="+mn-lt"/>
                <a:cs typeface="+mn-lt"/>
              </a:rPr>
              <a:t> – We will learn </a:t>
            </a:r>
            <a:r>
              <a:rPr lang="en-US" sz="1600" b="1" dirty="0">
                <a:ea typeface="+mn-lt"/>
                <a:cs typeface="+mn-lt"/>
              </a:rPr>
              <a:t>where Greece is</a:t>
            </a:r>
            <a:r>
              <a:rPr lang="en-US" sz="1600" dirty="0">
                <a:ea typeface="+mn-lt"/>
                <a:cs typeface="+mn-lt"/>
              </a:rPr>
              <a:t>, explore its physical and human geography, and understand how city-states were </a:t>
            </a:r>
            <a:r>
              <a:rPr lang="en-US" sz="1600" err="1">
                <a:ea typeface="+mn-lt"/>
                <a:cs typeface="+mn-lt"/>
              </a:rPr>
              <a:t>organised</a:t>
            </a:r>
            <a:r>
              <a:rPr lang="en-US" sz="1600" dirty="0"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1600" b="1" dirty="0">
                <a:ea typeface="+mn-lt"/>
                <a:cs typeface="+mn-lt"/>
              </a:rPr>
              <a:t>History</a:t>
            </a:r>
            <a:r>
              <a:rPr lang="en-US" sz="1600" dirty="0">
                <a:ea typeface="+mn-lt"/>
                <a:cs typeface="+mn-lt"/>
              </a:rPr>
              <a:t> – We will study </a:t>
            </a:r>
            <a:r>
              <a:rPr lang="en-US" sz="1600" b="1" dirty="0">
                <a:ea typeface="+mn-lt"/>
                <a:cs typeface="+mn-lt"/>
              </a:rPr>
              <a:t>Ancient Greece</a:t>
            </a:r>
            <a:r>
              <a:rPr lang="en-US" sz="1600" dirty="0">
                <a:ea typeface="+mn-lt"/>
                <a:cs typeface="+mn-lt"/>
              </a:rPr>
              <a:t>, focusing on the foundations of democracy, the influence of Athens, and comparing different city-states.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AA1F2F-EF69-45E5-821E-0FAB07B0481C}"/>
              </a:ext>
            </a:extLst>
          </p:cNvPr>
          <p:cNvSpPr txBox="1"/>
          <p:nvPr/>
        </p:nvSpPr>
        <p:spPr>
          <a:xfrm>
            <a:off x="-32635" y="3584773"/>
            <a:ext cx="3691463" cy="1446550"/>
          </a:xfrm>
          <a:prstGeom prst="rect">
            <a:avLst/>
          </a:prstGeom>
          <a:noFill/>
          <a:ln w="127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Art and DT</a:t>
            </a:r>
            <a:endParaRPr lang="en-GB" dirty="0"/>
          </a:p>
          <a:p>
            <a:pPr marL="285750" indent="-285750" algn="ctr">
              <a:buFont typeface="Arial"/>
              <a:buChar char="•"/>
            </a:pPr>
            <a:r>
              <a:rPr lang="en-GB" sz="1400" b="1" dirty="0">
                <a:ea typeface="+mn-lt"/>
                <a:cs typeface="+mn-lt"/>
              </a:rPr>
              <a:t>DT</a:t>
            </a:r>
            <a:r>
              <a:rPr lang="en-GB" sz="1400" dirty="0">
                <a:ea typeface="+mn-lt"/>
                <a:cs typeface="+mn-lt"/>
              </a:rPr>
              <a:t> – We will produce a range of </a:t>
            </a:r>
            <a:r>
              <a:rPr lang="en-GB" sz="1400" b="1" dirty="0">
                <a:ea typeface="+mn-lt"/>
                <a:cs typeface="+mn-lt"/>
              </a:rPr>
              <a:t>cooked food</a:t>
            </a:r>
            <a:r>
              <a:rPr lang="en-GB" sz="1400" dirty="0">
                <a:ea typeface="+mn-lt"/>
                <a:cs typeface="+mn-lt"/>
              </a:rPr>
              <a:t> inspired by foods eaten in </a:t>
            </a:r>
            <a:r>
              <a:rPr lang="en-GB" sz="1400" b="1" dirty="0">
                <a:ea typeface="+mn-lt"/>
                <a:cs typeface="+mn-lt"/>
              </a:rPr>
              <a:t>Ancient Greece</a:t>
            </a:r>
            <a:r>
              <a:rPr lang="en-GB" sz="1400" dirty="0">
                <a:ea typeface="+mn-lt"/>
                <a:cs typeface="+mn-lt"/>
              </a:rPr>
              <a:t>.</a:t>
            </a:r>
            <a:endParaRPr lang="en-GB" sz="2000">
              <a:ea typeface="Calibri"/>
              <a:cs typeface="Calibri"/>
            </a:endParaRPr>
          </a:p>
          <a:p>
            <a:pPr marL="285750" indent="-285750" algn="ctr">
              <a:buFont typeface="Arial"/>
              <a:buChar char="•"/>
            </a:pPr>
            <a:r>
              <a:rPr lang="en-GB" sz="1400" b="1" dirty="0">
                <a:ea typeface="+mn-lt"/>
                <a:cs typeface="+mn-lt"/>
              </a:rPr>
              <a:t>Art</a:t>
            </a:r>
            <a:r>
              <a:rPr lang="en-GB" sz="1400" dirty="0">
                <a:ea typeface="+mn-lt"/>
                <a:cs typeface="+mn-lt"/>
              </a:rPr>
              <a:t> – We will design </a:t>
            </a:r>
            <a:r>
              <a:rPr lang="en-GB" sz="1400" b="1" dirty="0">
                <a:ea typeface="+mn-lt"/>
                <a:cs typeface="+mn-lt"/>
              </a:rPr>
              <a:t>Greek pots</a:t>
            </a:r>
            <a:r>
              <a:rPr lang="en-GB" sz="1400" dirty="0">
                <a:ea typeface="+mn-lt"/>
                <a:cs typeface="+mn-lt"/>
              </a:rPr>
              <a:t>, focusing on </a:t>
            </a:r>
            <a:r>
              <a:rPr lang="en-GB" sz="1400" b="1" dirty="0">
                <a:ea typeface="+mn-lt"/>
                <a:cs typeface="+mn-lt"/>
              </a:rPr>
              <a:t>patterns</a:t>
            </a:r>
            <a:r>
              <a:rPr lang="en-GB" sz="1400" dirty="0">
                <a:ea typeface="+mn-lt"/>
                <a:cs typeface="+mn-lt"/>
              </a:rPr>
              <a:t>, </a:t>
            </a:r>
            <a:r>
              <a:rPr lang="en-GB" sz="1400" b="1" dirty="0">
                <a:ea typeface="+mn-lt"/>
                <a:cs typeface="+mn-lt"/>
              </a:rPr>
              <a:t>sketching</a:t>
            </a:r>
            <a:r>
              <a:rPr lang="en-GB" sz="1400" dirty="0">
                <a:ea typeface="+mn-lt"/>
                <a:cs typeface="+mn-lt"/>
              </a:rPr>
              <a:t> and decoration.</a:t>
            </a:r>
            <a:endParaRPr lang="en-GB" dirty="0">
              <a:ea typeface="+mn-lt"/>
              <a:cs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AC5E35-5EBE-4623-9544-AE070B109900}"/>
              </a:ext>
            </a:extLst>
          </p:cNvPr>
          <p:cNvSpPr txBox="1"/>
          <p:nvPr/>
        </p:nvSpPr>
        <p:spPr>
          <a:xfrm>
            <a:off x="3687406" y="3988492"/>
            <a:ext cx="4833969" cy="1231106"/>
          </a:xfrm>
          <a:prstGeom prst="rect">
            <a:avLst/>
          </a:prstGeom>
          <a:noFill/>
          <a:ln w="12700">
            <a:solidFill>
              <a:schemeClr val="accent4">
                <a:lumMod val="5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Religious Education</a:t>
            </a:r>
          </a:p>
          <a:p>
            <a:pPr marL="285750" indent="-285750" algn="ctr">
              <a:buFont typeface="Arial"/>
              <a:buChar char="•"/>
            </a:pPr>
            <a:r>
              <a:rPr lang="en-US" sz="1400" dirty="0">
                <a:ea typeface="+mn-lt"/>
                <a:cs typeface="+mn-lt"/>
              </a:rPr>
              <a:t>We will explore </a:t>
            </a:r>
            <a:r>
              <a:rPr lang="en-US" sz="1400" b="1" dirty="0">
                <a:ea typeface="+mn-lt"/>
                <a:cs typeface="+mn-lt"/>
              </a:rPr>
              <a:t>how important belief in the resurrection is for Christians today</a:t>
            </a:r>
            <a:r>
              <a:rPr lang="en-US" sz="1400" dirty="0">
                <a:ea typeface="+mn-lt"/>
                <a:cs typeface="+mn-lt"/>
              </a:rPr>
              <a:t>.</a:t>
            </a:r>
            <a:endParaRPr lang="en-US" sz="1400" dirty="0">
              <a:ea typeface="Calibri"/>
              <a:cs typeface="Calibri"/>
            </a:endParaRPr>
          </a:p>
          <a:p>
            <a:pPr marL="285750" indent="-285750" algn="ctr">
              <a:buFont typeface="Arial"/>
              <a:buChar char="•"/>
            </a:pPr>
            <a:r>
              <a:rPr lang="en-US" sz="1400" dirty="0">
                <a:ea typeface="+mn-lt"/>
                <a:cs typeface="+mn-lt"/>
              </a:rPr>
              <a:t>We will consider </a:t>
            </a:r>
            <a:r>
              <a:rPr lang="en-US" sz="1400" b="1" dirty="0">
                <a:ea typeface="+mn-lt"/>
                <a:cs typeface="+mn-lt"/>
              </a:rPr>
              <a:t>how worldviews help people decide what is important</a:t>
            </a:r>
            <a:r>
              <a:rPr lang="en-US" sz="1400" dirty="0">
                <a:ea typeface="+mn-lt"/>
                <a:cs typeface="+mn-lt"/>
              </a:rPr>
              <a:t>.</a:t>
            </a:r>
            <a:endParaRPr 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2D9AEE-A162-4935-8617-6821AD30C36A}"/>
              </a:ext>
            </a:extLst>
          </p:cNvPr>
          <p:cNvSpPr txBox="1"/>
          <p:nvPr/>
        </p:nvSpPr>
        <p:spPr>
          <a:xfrm>
            <a:off x="3674313" y="2757611"/>
            <a:ext cx="4829379" cy="1231106"/>
          </a:xfrm>
          <a:prstGeom prst="rect">
            <a:avLst/>
          </a:prstGeom>
          <a:noFill/>
          <a:ln w="127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PSHE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We will explore </a:t>
            </a:r>
            <a:r>
              <a:rPr lang="en-GB" sz="1400" b="1">
                <a:ea typeface="+mn-lt"/>
                <a:cs typeface="+mn-lt"/>
              </a:rPr>
              <a:t>relationships</a:t>
            </a:r>
            <a:r>
              <a:rPr lang="en-GB" sz="1400">
                <a:ea typeface="+mn-lt"/>
                <a:cs typeface="+mn-lt"/>
              </a:rPr>
              <a:t>, learning how to build </a:t>
            </a:r>
            <a:r>
              <a:rPr lang="en-GB" sz="1400" b="1">
                <a:ea typeface="+mn-lt"/>
                <a:cs typeface="+mn-lt"/>
              </a:rPr>
              <a:t>positive, healthy relationships</a:t>
            </a:r>
            <a:r>
              <a:rPr lang="en-GB" sz="1400">
                <a:ea typeface="+mn-lt"/>
                <a:cs typeface="+mn-lt"/>
              </a:rPr>
              <a:t>.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learn about </a:t>
            </a:r>
            <a:r>
              <a:rPr lang="en-GB" sz="1400" b="1" dirty="0">
                <a:ea typeface="+mn-lt"/>
                <a:cs typeface="+mn-lt"/>
              </a:rPr>
              <a:t>changing me</a:t>
            </a:r>
            <a:r>
              <a:rPr lang="en-GB" sz="1400" dirty="0">
                <a:ea typeface="+mn-lt"/>
                <a:cs typeface="+mn-lt"/>
              </a:rPr>
              <a:t>, developing strategies for </a:t>
            </a:r>
            <a:r>
              <a:rPr lang="en-GB" sz="1400" b="1" dirty="0">
                <a:ea typeface="+mn-lt"/>
                <a:cs typeface="+mn-lt"/>
              </a:rPr>
              <a:t>coping positively with change</a:t>
            </a:r>
            <a:r>
              <a:rPr lang="en-GB" sz="1400" dirty="0">
                <a:ea typeface="+mn-lt"/>
                <a:cs typeface="+mn-lt"/>
              </a:rPr>
              <a:t>.</a:t>
            </a:r>
            <a:endParaRPr lang="en-GB" dirty="0"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956EB5F-8AD7-4A9C-B1E9-5F05E70063AF}"/>
              </a:ext>
            </a:extLst>
          </p:cNvPr>
          <p:cNvSpPr txBox="1"/>
          <p:nvPr/>
        </p:nvSpPr>
        <p:spPr>
          <a:xfrm>
            <a:off x="8527872" y="5047469"/>
            <a:ext cx="3693055" cy="1446550"/>
          </a:xfrm>
          <a:prstGeom prst="rect">
            <a:avLst/>
          </a:prstGeom>
          <a:noFill/>
          <a:ln w="127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French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We will learn vocabulary related to </a:t>
            </a:r>
            <a:r>
              <a:rPr lang="en-GB" sz="1400" b="1">
                <a:ea typeface="+mn-lt"/>
                <a:cs typeface="+mn-lt"/>
              </a:rPr>
              <a:t>school life</a:t>
            </a:r>
            <a:r>
              <a:rPr lang="en-GB" sz="1400">
                <a:ea typeface="+mn-lt"/>
                <a:cs typeface="+mn-lt"/>
              </a:rPr>
              <a:t> and </a:t>
            </a:r>
            <a:r>
              <a:rPr lang="en-GB" sz="1400" b="1">
                <a:ea typeface="+mn-lt"/>
                <a:cs typeface="+mn-lt"/>
              </a:rPr>
              <a:t>time travelling</a:t>
            </a:r>
            <a:r>
              <a:rPr lang="en-GB" sz="1400">
                <a:ea typeface="+mn-lt"/>
                <a:cs typeface="+mn-lt"/>
              </a:rPr>
              <a:t>.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We will practise </a:t>
            </a:r>
            <a:r>
              <a:rPr lang="en-GB" sz="1400" b="1">
                <a:ea typeface="+mn-lt"/>
                <a:cs typeface="+mn-lt"/>
              </a:rPr>
              <a:t>speaking, listening and simple sentence building</a:t>
            </a:r>
            <a:r>
              <a:rPr lang="en-GB" sz="1400">
                <a:ea typeface="+mn-lt"/>
                <a:cs typeface="+mn-lt"/>
              </a:rPr>
              <a:t> in French.</a:t>
            </a:r>
            <a:endParaRPr lang="en-GB"/>
          </a:p>
          <a:p>
            <a:endParaRPr lang="en-GB" sz="1400" dirty="0">
              <a:ea typeface="+mn-lt"/>
              <a:cs typeface="+mn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FC4190-F79D-4FF2-A521-E3F902127CDB}"/>
              </a:ext>
            </a:extLst>
          </p:cNvPr>
          <p:cNvSpPr txBox="1"/>
          <p:nvPr/>
        </p:nvSpPr>
        <p:spPr>
          <a:xfrm>
            <a:off x="3651811" y="5168877"/>
            <a:ext cx="4849631" cy="1415772"/>
          </a:xfrm>
          <a:prstGeom prst="rect">
            <a:avLst/>
          </a:prstGeom>
          <a:noFill/>
          <a:ln w="127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Computing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explore </a:t>
            </a:r>
            <a:r>
              <a:rPr lang="en-GB" sz="1400" b="1" dirty="0">
                <a:ea typeface="+mn-lt"/>
                <a:cs typeface="+mn-lt"/>
              </a:rPr>
              <a:t>film making</a:t>
            </a:r>
            <a:r>
              <a:rPr lang="en-GB" sz="1400" dirty="0">
                <a:ea typeface="+mn-lt"/>
                <a:cs typeface="+mn-lt"/>
              </a:rPr>
              <a:t>, choosing appropriate software to </a:t>
            </a:r>
            <a:r>
              <a:rPr lang="en-GB" sz="1400" b="1" dirty="0">
                <a:ea typeface="+mn-lt"/>
                <a:cs typeface="+mn-lt"/>
              </a:rPr>
              <a:t>plan, film and edit</a:t>
            </a:r>
            <a:r>
              <a:rPr lang="en-GB" sz="1400" dirty="0">
                <a:ea typeface="+mn-lt"/>
                <a:cs typeface="+mn-lt"/>
              </a:rPr>
              <a:t> our own videos.</a:t>
            </a:r>
            <a:endParaRPr lang="en-GB" sz="14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develop </a:t>
            </a:r>
            <a:r>
              <a:rPr lang="en-GB" sz="1400" b="1" dirty="0">
                <a:ea typeface="+mn-lt"/>
                <a:cs typeface="+mn-lt"/>
              </a:rPr>
              <a:t>3D modelling skills</a:t>
            </a:r>
            <a:r>
              <a:rPr lang="en-GB" sz="1400" dirty="0">
                <a:ea typeface="+mn-lt"/>
                <a:cs typeface="+mn-lt"/>
              </a:rPr>
              <a:t>, learning how to </a:t>
            </a:r>
            <a:r>
              <a:rPr lang="en-GB" sz="1400" b="1" dirty="0">
                <a:ea typeface="+mn-lt"/>
                <a:cs typeface="+mn-lt"/>
              </a:rPr>
              <a:t>manipulate and combine objects</a:t>
            </a:r>
            <a:r>
              <a:rPr lang="en-GB" sz="1400" dirty="0">
                <a:ea typeface="+mn-lt"/>
                <a:cs typeface="+mn-lt"/>
              </a:rPr>
              <a:t> to create models.</a:t>
            </a:r>
            <a:endParaRPr lang="en-GB" sz="1400" dirty="0"/>
          </a:p>
          <a:p>
            <a:endParaRPr lang="en-GB" sz="1200" dirty="0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C24A8B7-ACB2-45BE-A3BA-6D49A005ABB9}"/>
              </a:ext>
            </a:extLst>
          </p:cNvPr>
          <p:cNvSpPr txBox="1"/>
          <p:nvPr/>
        </p:nvSpPr>
        <p:spPr>
          <a:xfrm>
            <a:off x="-10481" y="5031334"/>
            <a:ext cx="3619189" cy="1692771"/>
          </a:xfrm>
          <a:prstGeom prst="rect">
            <a:avLst/>
          </a:prstGeom>
          <a:noFill/>
          <a:ln w="127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dirty="0"/>
              <a:t>PE</a:t>
            </a:r>
            <a:endParaRPr lang="en-GB" sz="20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take part in </a:t>
            </a:r>
            <a:r>
              <a:rPr lang="en-GB" sz="1400" b="1" dirty="0">
                <a:ea typeface="+mn-lt"/>
                <a:cs typeface="+mn-lt"/>
              </a:rPr>
              <a:t>athletics, maypole, volleyball and cricket</a:t>
            </a:r>
            <a:r>
              <a:rPr lang="en-GB" sz="1400" dirty="0">
                <a:ea typeface="+mn-lt"/>
                <a:cs typeface="+mn-lt"/>
              </a:rPr>
              <a:t>, developing our </a:t>
            </a:r>
            <a:r>
              <a:rPr lang="en-GB" sz="1400" b="1" dirty="0">
                <a:ea typeface="+mn-lt"/>
                <a:cs typeface="+mn-lt"/>
              </a:rPr>
              <a:t>fitness, coordination and teamwork</a:t>
            </a:r>
            <a:r>
              <a:rPr lang="en-GB" sz="1400" dirty="0">
                <a:ea typeface="+mn-lt"/>
                <a:cs typeface="+mn-lt"/>
              </a:rPr>
              <a:t>.</a:t>
            </a:r>
            <a:endParaRPr lang="en-GB" sz="14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ea typeface="+mn-lt"/>
                <a:cs typeface="+mn-lt"/>
              </a:rPr>
              <a:t>We will practise a range of </a:t>
            </a:r>
            <a:r>
              <a:rPr lang="en-GB" sz="1400" b="1" dirty="0">
                <a:ea typeface="+mn-lt"/>
                <a:cs typeface="+mn-lt"/>
              </a:rPr>
              <a:t>movement and game skills</a:t>
            </a:r>
            <a:r>
              <a:rPr lang="en-GB" sz="1400" dirty="0">
                <a:ea typeface="+mn-lt"/>
                <a:cs typeface="+mn-lt"/>
              </a:rPr>
              <a:t>, working individually and as part of a team.</a:t>
            </a:r>
            <a:endParaRPr lang="en-GB" sz="1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805DD9-DEAB-4835-8CD5-F30E39E087E8}"/>
              </a:ext>
            </a:extLst>
          </p:cNvPr>
          <p:cNvSpPr txBox="1"/>
          <p:nvPr/>
        </p:nvSpPr>
        <p:spPr>
          <a:xfrm>
            <a:off x="3744683" y="32961"/>
            <a:ext cx="4702633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</a:rPr>
              <a:t>Summer 2026</a:t>
            </a:r>
          </a:p>
          <a:p>
            <a:pPr algn="ctr"/>
            <a:r>
              <a:rPr lang="en-US" sz="2400" b="1" dirty="0">
                <a:solidFill>
                  <a:schemeClr val="accent2"/>
                </a:solidFill>
              </a:rPr>
              <a:t>Wolves &amp; Giraffes </a:t>
            </a:r>
            <a:endParaRPr lang="en-US" sz="2400" b="1" dirty="0">
              <a:solidFill>
                <a:schemeClr val="accent2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24578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2cbc98c-aaf1-4758-aed9-19bbaafa03d6" xsi:nil="true"/>
    <lcf76f155ced4ddcb4097134ff3c332f xmlns="690688ed-0730-4fb7-8336-eb8e5b168b5a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A14199C85734A8583128170B5AC10" ma:contentTypeVersion="13" ma:contentTypeDescription="Create a new document." ma:contentTypeScope="" ma:versionID="b32919fd3d4227d367b2e54a99db9e48">
  <xsd:schema xmlns:xsd="http://www.w3.org/2001/XMLSchema" xmlns:xs="http://www.w3.org/2001/XMLSchema" xmlns:p="http://schemas.microsoft.com/office/2006/metadata/properties" xmlns:ns2="690688ed-0730-4fb7-8336-eb8e5b168b5a" xmlns:ns3="92cbc98c-aaf1-4758-aed9-19bbaafa03d6" targetNamespace="http://schemas.microsoft.com/office/2006/metadata/properties" ma:root="true" ma:fieldsID="b40fa6e8a2aab4ba6c8fc966e3a0eff0" ns2:_="" ns3:_="">
    <xsd:import namespace="690688ed-0730-4fb7-8336-eb8e5b168b5a"/>
    <xsd:import namespace="92cbc98c-aaf1-4758-aed9-19bbaafa03d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0688ed-0730-4fb7-8336-eb8e5b168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886c1595-3707-4318-b23c-aea6c8d7f3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bc98c-aaf1-4758-aed9-19bbaafa03d6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7bddfbe-77dc-4f35-8e24-5e0e9b909db0}" ma:internalName="TaxCatchAll" ma:showField="CatchAllData" ma:web="92cbc98c-aaf1-4758-aed9-19bbaafa03d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901DE18-582E-4D9B-98D7-678AFFF1E0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B7EA795-5038-4733-9718-D353057FECFC}">
  <ds:schemaRefs>
    <ds:schemaRef ds:uri="http://schemas.microsoft.com/office/2006/metadata/properties"/>
    <ds:schemaRef ds:uri="http://www.w3.org/2000/xmlns/"/>
    <ds:schemaRef ds:uri="http://schemas.microsoft.com/office/infopath/2007/PartnerControls"/>
    <ds:schemaRef ds:uri="92cbc98c-aaf1-4758-aed9-19bbaafa03d6"/>
    <ds:schemaRef ds:uri="690688ed-0730-4fb7-8336-eb8e5b168b5a"/>
  </ds:schemaRefs>
</ds:datastoreItem>
</file>

<file path=customXml/itemProps3.xml><?xml version="1.0" encoding="utf-8"?>
<ds:datastoreItem xmlns:ds="http://schemas.openxmlformats.org/officeDocument/2006/customXml" ds:itemID="{7832BBF4-853C-4F0B-B25E-153F388C4F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0688ed-0730-4fb7-8336-eb8e5b168b5a"/>
    <ds:schemaRef ds:uri="92cbc98c-aaf1-4758-aed9-19bbaafa03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598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 Taylor</dc:creator>
  <cp:lastModifiedBy>Imogen Knowles</cp:lastModifiedBy>
  <cp:revision>415</cp:revision>
  <dcterms:created xsi:type="dcterms:W3CDTF">2021-09-16T11:50:36Z</dcterms:created>
  <dcterms:modified xsi:type="dcterms:W3CDTF">2025-12-15T08:14:17Z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0x010100A71A14199C85734A8583128170B5AC10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_activity">
    <vt:lpwstr>{"FileActivityType":"9","FileActivityTimeStamp":"2023-12-18T20:29:28.770Z","FileActivityUsersOnPage":[{"DisplayName":"Imogen Knowles","Id":"i.knowles@marcham.oxon.sch.uk"},{"DisplayName":"Jo Wood","Id":"j.wood@marcham.oxon.sch.uk"}],"FileActivityNavigationId":null}</vt:lpwstr>
  </property>
  <property fmtid="{D5CDD505-2E9C-101B-9397-08002B2CF9AE}" pid="8" name="TriggerFlowInfo">
    <vt:lpwstr/>
  </property>
  <property fmtid="{D5CDD505-2E9C-101B-9397-08002B2CF9AE}" pid="9" name="SharedWithUsers">
    <vt:lpwstr>25;#Jo Wood</vt:lpwstr>
  </property>
  <property fmtid="{D5CDD505-2E9C-101B-9397-08002B2CF9AE}" pid="10" name="Order">
    <vt:r8>93400</vt:r8>
  </property>
  <property fmtid="{D5CDD505-2E9C-101B-9397-08002B2CF9AE}" pid="11" name="xd_Signature">
    <vt:bool>false</vt:bool>
  </property>
  <property fmtid="{D5CDD505-2E9C-101B-9397-08002B2CF9AE}" pid="12" name="xd_ProgID">
    <vt:lpwstr/>
  </property>
  <property fmtid="{D5CDD505-2E9C-101B-9397-08002B2CF9AE}" pid="13" name="TemplateUrl">
    <vt:lpwstr/>
  </property>
  <property fmtid="{D5CDD505-2E9C-101B-9397-08002B2CF9AE}" pid="14" name="MediaServiceImageTags">
    <vt:lpwstr/>
  </property>
</Properties>
</file>