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4"/>
  </p:sldMasterIdLst>
  <p:notesMasterIdLst>
    <p:notesMasterId r:id="rId34"/>
  </p:notesMasterIdLst>
  <p:sldIdLst>
    <p:sldId id="256" r:id="rId5"/>
    <p:sldId id="321" r:id="rId6"/>
    <p:sldId id="275" r:id="rId7"/>
    <p:sldId id="322" r:id="rId8"/>
    <p:sldId id="300" r:id="rId9"/>
    <p:sldId id="323" r:id="rId10"/>
    <p:sldId id="324" r:id="rId11"/>
    <p:sldId id="301" r:id="rId12"/>
    <p:sldId id="325" r:id="rId13"/>
    <p:sldId id="303" r:id="rId14"/>
    <p:sldId id="257" r:id="rId15"/>
    <p:sldId id="258" r:id="rId16"/>
    <p:sldId id="260" r:id="rId17"/>
    <p:sldId id="309" r:id="rId18"/>
    <p:sldId id="261" r:id="rId19"/>
    <p:sldId id="308" r:id="rId20"/>
    <p:sldId id="277" r:id="rId21"/>
    <p:sldId id="291" r:id="rId22"/>
    <p:sldId id="314" r:id="rId23"/>
    <p:sldId id="315" r:id="rId24"/>
    <p:sldId id="316" r:id="rId25"/>
    <p:sldId id="267" r:id="rId26"/>
    <p:sldId id="264" r:id="rId27"/>
    <p:sldId id="262" r:id="rId28"/>
    <p:sldId id="280" r:id="rId29"/>
    <p:sldId id="320" r:id="rId30"/>
    <p:sldId id="326" r:id="rId31"/>
    <p:sldId id="304" r:id="rId32"/>
    <p:sldId id="265" r:id="rId3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A0A905-7F35-4CF1-B404-69C11176BC31}" v="1" dt="2026-09-14T07:04:27.4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198" autoAdjust="0"/>
    <p:restoredTop sz="94660"/>
  </p:normalViewPr>
  <p:slideViewPr>
    <p:cSldViewPr snapToGrid="0">
      <p:cViewPr varScale="1">
        <p:scale>
          <a:sx n="79" d="100"/>
          <a:sy n="79" d="100"/>
        </p:scale>
        <p:origin x="107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9313235 headteacher.3235" userId="441cd705-7550-4439-8b4a-2c42374080bf" providerId="ADAL" clId="{D9FD54DA-8256-4DE7-B985-8A84503C1BAA}"/>
    <pc:docChg chg="undo custSel delSld modSld">
      <pc:chgData name="9313235 headteacher.3235" userId="441cd705-7550-4439-8b4a-2c42374080bf" providerId="ADAL" clId="{D9FD54DA-8256-4DE7-B985-8A84503C1BAA}" dt="2026-09-06T19:08:12.249" v="873" actId="478"/>
      <pc:docMkLst>
        <pc:docMk/>
      </pc:docMkLst>
      <pc:sldChg chg="modSp mod">
        <pc:chgData name="9313235 headteacher.3235" userId="441cd705-7550-4439-8b4a-2c42374080bf" providerId="ADAL" clId="{D9FD54DA-8256-4DE7-B985-8A84503C1BAA}" dt="2026-09-06T18:44:22.837" v="1" actId="20577"/>
        <pc:sldMkLst>
          <pc:docMk/>
          <pc:sldMk cId="4206418866" sldId="256"/>
        </pc:sldMkLst>
        <pc:spChg chg="mod">
          <ac:chgData name="9313235 headteacher.3235" userId="441cd705-7550-4439-8b4a-2c42374080bf" providerId="ADAL" clId="{D9FD54DA-8256-4DE7-B985-8A84503C1BAA}" dt="2026-09-06T18:44:22.837" v="1" actId="20577"/>
          <ac:spMkLst>
            <pc:docMk/>
            <pc:sldMk cId="4206418866" sldId="256"/>
            <ac:spMk id="3" creationId="{00000000-0000-0000-0000-000000000000}"/>
          </ac:spMkLst>
        </pc:spChg>
      </pc:sldChg>
      <pc:sldChg chg="modSp mod modNotesTx">
        <pc:chgData name="9313235 headteacher.3235" userId="441cd705-7550-4439-8b4a-2c42374080bf" providerId="ADAL" clId="{D9FD54DA-8256-4DE7-B985-8A84503C1BAA}" dt="2026-09-06T18:56:08.047" v="575" actId="113"/>
        <pc:sldMkLst>
          <pc:docMk/>
          <pc:sldMk cId="245161592" sldId="258"/>
        </pc:sldMkLst>
        <pc:spChg chg="mod">
          <ac:chgData name="9313235 headteacher.3235" userId="441cd705-7550-4439-8b4a-2c42374080bf" providerId="ADAL" clId="{D9FD54DA-8256-4DE7-B985-8A84503C1BAA}" dt="2026-09-06T18:56:08.047" v="575" actId="113"/>
          <ac:spMkLst>
            <pc:docMk/>
            <pc:sldMk cId="245161592" sldId="258"/>
            <ac:spMk id="2" creationId="{00000000-0000-0000-0000-000000000000}"/>
          </ac:spMkLst>
        </pc:spChg>
        <pc:spChg chg="mod">
          <ac:chgData name="9313235 headteacher.3235" userId="441cd705-7550-4439-8b4a-2c42374080bf" providerId="ADAL" clId="{D9FD54DA-8256-4DE7-B985-8A84503C1BAA}" dt="2026-09-06T18:55:51.802" v="574" actId="20577"/>
          <ac:spMkLst>
            <pc:docMk/>
            <pc:sldMk cId="245161592" sldId="258"/>
            <ac:spMk id="3" creationId="{00000000-0000-0000-0000-000000000000}"/>
          </ac:spMkLst>
        </pc:spChg>
      </pc:sldChg>
      <pc:sldChg chg="delSp mod">
        <pc:chgData name="9313235 headteacher.3235" userId="441cd705-7550-4439-8b4a-2c42374080bf" providerId="ADAL" clId="{D9FD54DA-8256-4DE7-B985-8A84503C1BAA}" dt="2026-09-06T19:08:12.249" v="873" actId="478"/>
        <pc:sldMkLst>
          <pc:docMk/>
          <pc:sldMk cId="1741741003" sldId="265"/>
        </pc:sldMkLst>
      </pc:sldChg>
      <pc:sldChg chg="modSp mod">
        <pc:chgData name="9313235 headteacher.3235" userId="441cd705-7550-4439-8b4a-2c42374080bf" providerId="ADAL" clId="{D9FD54DA-8256-4DE7-B985-8A84503C1BAA}" dt="2026-09-06T18:59:11.607" v="659" actId="113"/>
        <pc:sldMkLst>
          <pc:docMk/>
          <pc:sldMk cId="1620921858" sldId="277"/>
        </pc:sldMkLst>
        <pc:spChg chg="mod">
          <ac:chgData name="9313235 headteacher.3235" userId="441cd705-7550-4439-8b4a-2c42374080bf" providerId="ADAL" clId="{D9FD54DA-8256-4DE7-B985-8A84503C1BAA}" dt="2026-09-06T18:59:11.607" v="659" actId="113"/>
          <ac:spMkLst>
            <pc:docMk/>
            <pc:sldMk cId="1620921858" sldId="277"/>
            <ac:spMk id="2" creationId="{00000000-0000-0000-0000-000000000000}"/>
          </ac:spMkLst>
        </pc:spChg>
      </pc:sldChg>
      <pc:sldChg chg="modSp mod">
        <pc:chgData name="9313235 headteacher.3235" userId="441cd705-7550-4439-8b4a-2c42374080bf" providerId="ADAL" clId="{D9FD54DA-8256-4DE7-B985-8A84503C1BAA}" dt="2026-09-06T18:59:17.924" v="660" actId="113"/>
        <pc:sldMkLst>
          <pc:docMk/>
          <pc:sldMk cId="1101720077" sldId="291"/>
        </pc:sldMkLst>
        <pc:spChg chg="mod">
          <ac:chgData name="9313235 headteacher.3235" userId="441cd705-7550-4439-8b4a-2c42374080bf" providerId="ADAL" clId="{D9FD54DA-8256-4DE7-B985-8A84503C1BAA}" dt="2026-09-06T18:59:17.924" v="660" actId="113"/>
          <ac:spMkLst>
            <pc:docMk/>
            <pc:sldMk cId="1101720077" sldId="291"/>
            <ac:spMk id="2" creationId="{637CA645-4D7D-7240-386A-73545430FD39}"/>
          </ac:spMkLst>
        </pc:spChg>
      </pc:sldChg>
      <pc:sldChg chg="del">
        <pc:chgData name="9313235 headteacher.3235" userId="441cd705-7550-4439-8b4a-2c42374080bf" providerId="ADAL" clId="{D9FD54DA-8256-4DE7-B985-8A84503C1BAA}" dt="2026-09-06T18:51:30.049" v="304" actId="47"/>
        <pc:sldMkLst>
          <pc:docMk/>
          <pc:sldMk cId="3493958900" sldId="301"/>
        </pc:sldMkLst>
      </pc:sldChg>
      <pc:sldChg chg="modSp mod">
        <pc:chgData name="9313235 headteacher.3235" userId="441cd705-7550-4439-8b4a-2c42374080bf" providerId="ADAL" clId="{D9FD54DA-8256-4DE7-B985-8A84503C1BAA}" dt="2026-09-06T19:00:29.544" v="673" actId="115"/>
        <pc:sldMkLst>
          <pc:docMk/>
          <pc:sldMk cId="213015943" sldId="314"/>
        </pc:sldMkLst>
        <pc:spChg chg="mod">
          <ac:chgData name="9313235 headteacher.3235" userId="441cd705-7550-4439-8b4a-2c42374080bf" providerId="ADAL" clId="{D9FD54DA-8256-4DE7-B985-8A84503C1BAA}" dt="2026-09-06T19:00:29.544" v="673" actId="115"/>
          <ac:spMkLst>
            <pc:docMk/>
            <pc:sldMk cId="213015943" sldId="314"/>
            <ac:spMk id="2" creationId="{4D32BF1C-CC68-A1D1-F5EB-F6BD985CA8B5}"/>
          </ac:spMkLst>
        </pc:spChg>
        <pc:spChg chg="mod">
          <ac:chgData name="9313235 headteacher.3235" userId="441cd705-7550-4439-8b4a-2c42374080bf" providerId="ADAL" clId="{D9FD54DA-8256-4DE7-B985-8A84503C1BAA}" dt="2026-09-06T19:00:15.497" v="671" actId="255"/>
          <ac:spMkLst>
            <pc:docMk/>
            <pc:sldMk cId="213015943" sldId="314"/>
            <ac:spMk id="3" creationId="{BEC0F60A-BE57-A8BC-A785-EBE82F8B4EF5}"/>
          </ac:spMkLst>
        </pc:spChg>
      </pc:sldChg>
      <pc:sldChg chg="modSp mod">
        <pc:chgData name="9313235 headteacher.3235" userId="441cd705-7550-4439-8b4a-2c42374080bf" providerId="ADAL" clId="{D9FD54DA-8256-4DE7-B985-8A84503C1BAA}" dt="2026-09-06T19:00:24.428" v="672" actId="115"/>
        <pc:sldMkLst>
          <pc:docMk/>
          <pc:sldMk cId="703754497" sldId="315"/>
        </pc:sldMkLst>
        <pc:spChg chg="mod">
          <ac:chgData name="9313235 headteacher.3235" userId="441cd705-7550-4439-8b4a-2c42374080bf" providerId="ADAL" clId="{D9FD54DA-8256-4DE7-B985-8A84503C1BAA}" dt="2026-09-06T19:00:24.428" v="672" actId="115"/>
          <ac:spMkLst>
            <pc:docMk/>
            <pc:sldMk cId="703754497" sldId="315"/>
            <ac:spMk id="2" creationId="{00000000-0000-0000-0000-000000000000}"/>
          </ac:spMkLst>
        </pc:spChg>
      </pc:sldChg>
      <pc:sldChg chg="addSp modSp mod">
        <pc:chgData name="9313235 headteacher.3235" userId="441cd705-7550-4439-8b4a-2c42374080bf" providerId="ADAL" clId="{D9FD54DA-8256-4DE7-B985-8A84503C1BAA}" dt="2026-09-06T19:03:41.213" v="755" actId="20577"/>
        <pc:sldMkLst>
          <pc:docMk/>
          <pc:sldMk cId="3372625149" sldId="316"/>
        </pc:sldMkLst>
        <pc:spChg chg="mod">
          <ac:chgData name="9313235 headteacher.3235" userId="441cd705-7550-4439-8b4a-2c42374080bf" providerId="ADAL" clId="{D9FD54DA-8256-4DE7-B985-8A84503C1BAA}" dt="2026-09-06T19:03:41.213" v="755" actId="20577"/>
          <ac:spMkLst>
            <pc:docMk/>
            <pc:sldMk cId="3372625149" sldId="316"/>
            <ac:spMk id="3" creationId="{00000000-0000-0000-0000-000000000000}"/>
          </ac:spMkLst>
        </pc:spChg>
        <pc:picChg chg="mod">
          <ac:chgData name="9313235 headteacher.3235" userId="441cd705-7550-4439-8b4a-2c42374080bf" providerId="ADAL" clId="{D9FD54DA-8256-4DE7-B985-8A84503C1BAA}" dt="2026-09-06T19:00:57.933" v="676" actId="1076"/>
          <ac:picMkLst>
            <pc:docMk/>
            <pc:sldMk cId="3372625149" sldId="316"/>
            <ac:picMk id="5" creationId="{00000000-0000-0000-0000-000000000000}"/>
          </ac:picMkLst>
        </pc:picChg>
        <pc:picChg chg="add mod">
          <ac:chgData name="9313235 headteacher.3235" userId="441cd705-7550-4439-8b4a-2c42374080bf" providerId="ADAL" clId="{D9FD54DA-8256-4DE7-B985-8A84503C1BAA}" dt="2026-09-06T19:01:30.343" v="678" actId="1076"/>
          <ac:picMkLst>
            <pc:docMk/>
            <pc:sldMk cId="3372625149" sldId="316"/>
            <ac:picMk id="6" creationId="{269C3EFA-03B8-8E15-82C4-DD4CC4422DC1}"/>
          </ac:picMkLst>
        </pc:picChg>
        <pc:picChg chg="mod">
          <ac:chgData name="9313235 headteacher.3235" userId="441cd705-7550-4439-8b4a-2c42374080bf" providerId="ADAL" clId="{D9FD54DA-8256-4DE7-B985-8A84503C1BAA}" dt="2026-09-06T19:00:55.096" v="675" actId="1076"/>
          <ac:picMkLst>
            <pc:docMk/>
            <pc:sldMk cId="3372625149" sldId="316"/>
            <ac:picMk id="1026" creationId="{00000000-0000-0000-0000-000000000000}"/>
          </ac:picMkLst>
        </pc:picChg>
      </pc:sldChg>
      <pc:sldChg chg="modSp mod">
        <pc:chgData name="9313235 headteacher.3235" userId="441cd705-7550-4439-8b4a-2c42374080bf" providerId="ADAL" clId="{D9FD54DA-8256-4DE7-B985-8A84503C1BAA}" dt="2026-09-06T19:08:03.014" v="872" actId="27636"/>
        <pc:sldMkLst>
          <pc:docMk/>
          <pc:sldMk cId="2174674447" sldId="320"/>
        </pc:sldMkLst>
        <pc:spChg chg="mod">
          <ac:chgData name="9313235 headteacher.3235" userId="441cd705-7550-4439-8b4a-2c42374080bf" providerId="ADAL" clId="{D9FD54DA-8256-4DE7-B985-8A84503C1BAA}" dt="2026-09-06T19:05:05.464" v="764" actId="115"/>
          <ac:spMkLst>
            <pc:docMk/>
            <pc:sldMk cId="2174674447" sldId="320"/>
            <ac:spMk id="2" creationId="{D3F75A42-DF94-E474-120C-0D16D5AFABEC}"/>
          </ac:spMkLst>
        </pc:spChg>
        <pc:spChg chg="mod">
          <ac:chgData name="9313235 headteacher.3235" userId="441cd705-7550-4439-8b4a-2c42374080bf" providerId="ADAL" clId="{D9FD54DA-8256-4DE7-B985-8A84503C1BAA}" dt="2026-09-06T19:08:03.014" v="872" actId="27636"/>
          <ac:spMkLst>
            <pc:docMk/>
            <pc:sldMk cId="2174674447" sldId="320"/>
            <ac:spMk id="3" creationId="{86FAEC04-2CD4-32A5-8F55-7691ADCE72A3}"/>
          </ac:spMkLst>
        </pc:spChg>
        <pc:picChg chg="mod">
          <ac:chgData name="9313235 headteacher.3235" userId="441cd705-7550-4439-8b4a-2c42374080bf" providerId="ADAL" clId="{D9FD54DA-8256-4DE7-B985-8A84503C1BAA}" dt="2026-09-06T19:07:57.205" v="868" actId="1076"/>
          <ac:picMkLst>
            <pc:docMk/>
            <pc:sldMk cId="2174674447" sldId="320"/>
            <ac:picMk id="6" creationId="{24CEA6B1-4BB0-4EBA-E153-DF362FD955B3}"/>
          </ac:picMkLst>
        </pc:picChg>
      </pc:sldChg>
    </pc:docChg>
  </pc:docChgLst>
  <pc:docChgLst>
    <pc:chgData name="Imogen Knowles" userId="b3f0bf67-167b-4f97-b6fb-05d9447dc26a" providerId="ADAL" clId="{75B68F13-5BAB-4947-81C6-E147591312CD}"/>
    <pc:docChg chg="custSel addSld delSld modSld">
      <pc:chgData name="Imogen Knowles" userId="b3f0bf67-167b-4f97-b6fb-05d9447dc26a" providerId="ADAL" clId="{75B68F13-5BAB-4947-81C6-E147591312CD}" dt="2026-09-14T07:05:07.180" v="520" actId="20577"/>
      <pc:docMkLst>
        <pc:docMk/>
      </pc:docMkLst>
      <pc:sldChg chg="modSp add del mod setBg">
        <pc:chgData name="Imogen Knowles" userId="b3f0bf67-167b-4f97-b6fb-05d9447dc26a" providerId="ADAL" clId="{75B68F13-5BAB-4947-81C6-E147591312CD}" dt="2026-09-07T14:50:59.738" v="26" actId="20577"/>
        <pc:sldMkLst>
          <pc:docMk/>
          <pc:sldMk cId="3677439544" sldId="257"/>
        </pc:sldMkLst>
        <pc:spChg chg="mod">
          <ac:chgData name="Imogen Knowles" userId="b3f0bf67-167b-4f97-b6fb-05d9447dc26a" providerId="ADAL" clId="{75B68F13-5BAB-4947-81C6-E147591312CD}" dt="2026-09-07T14:50:59.738" v="26" actId="20577"/>
          <ac:spMkLst>
            <pc:docMk/>
            <pc:sldMk cId="3677439544" sldId="257"/>
            <ac:spMk id="3" creationId="{00000000-0000-0000-0000-000000000000}"/>
          </ac:spMkLst>
        </pc:spChg>
      </pc:sldChg>
      <pc:sldChg chg="modSp add del mod setBg">
        <pc:chgData name="Imogen Knowles" userId="b3f0bf67-167b-4f97-b6fb-05d9447dc26a" providerId="ADAL" clId="{75B68F13-5BAB-4947-81C6-E147591312CD}" dt="2026-09-07T15:18:07.682" v="132" actId="113"/>
        <pc:sldMkLst>
          <pc:docMk/>
          <pc:sldMk cId="245161592" sldId="258"/>
        </pc:sldMkLst>
        <pc:spChg chg="mod">
          <ac:chgData name="Imogen Knowles" userId="b3f0bf67-167b-4f97-b6fb-05d9447dc26a" providerId="ADAL" clId="{75B68F13-5BAB-4947-81C6-E147591312CD}" dt="2026-09-07T15:18:07.682" v="132" actId="113"/>
          <ac:spMkLst>
            <pc:docMk/>
            <pc:sldMk cId="245161592" sldId="258"/>
            <ac:spMk id="3" creationId="{00000000-0000-0000-0000-000000000000}"/>
          </ac:spMkLst>
        </pc:spChg>
      </pc:sldChg>
      <pc:sldChg chg="add setBg">
        <pc:chgData name="Imogen Knowles" userId="b3f0bf67-167b-4f97-b6fb-05d9447dc26a" providerId="ADAL" clId="{75B68F13-5BAB-4947-81C6-E147591312CD}" dt="2026-09-07T14:50:41.211" v="4"/>
        <pc:sldMkLst>
          <pc:docMk/>
          <pc:sldMk cId="1720847409" sldId="260"/>
        </pc:sldMkLst>
      </pc:sldChg>
      <pc:sldChg chg="add setBg">
        <pc:chgData name="Imogen Knowles" userId="b3f0bf67-167b-4f97-b6fb-05d9447dc26a" providerId="ADAL" clId="{75B68F13-5BAB-4947-81C6-E147591312CD}" dt="2026-09-07T14:50:41.211" v="4"/>
        <pc:sldMkLst>
          <pc:docMk/>
          <pc:sldMk cId="2197198465" sldId="261"/>
        </pc:sldMkLst>
      </pc:sldChg>
      <pc:sldChg chg="add setBg">
        <pc:chgData name="Imogen Knowles" userId="b3f0bf67-167b-4f97-b6fb-05d9447dc26a" providerId="ADAL" clId="{75B68F13-5BAB-4947-81C6-E147591312CD}" dt="2026-09-07T14:53:00.555" v="131"/>
        <pc:sldMkLst>
          <pc:docMk/>
          <pc:sldMk cId="1583295267" sldId="262"/>
        </pc:sldMkLst>
      </pc:sldChg>
      <pc:sldChg chg="add setBg">
        <pc:chgData name="Imogen Knowles" userId="b3f0bf67-167b-4f97-b6fb-05d9447dc26a" providerId="ADAL" clId="{75B68F13-5BAB-4947-81C6-E147591312CD}" dt="2026-09-07T14:53:00.555" v="131"/>
        <pc:sldMkLst>
          <pc:docMk/>
          <pc:sldMk cId="550236243" sldId="264"/>
        </pc:sldMkLst>
      </pc:sldChg>
      <pc:sldChg chg="modSp add del mod setBg">
        <pc:chgData name="Imogen Knowles" userId="b3f0bf67-167b-4f97-b6fb-05d9447dc26a" providerId="ADAL" clId="{75B68F13-5BAB-4947-81C6-E147591312CD}" dt="2026-09-09T06:27:17.603" v="314" actId="20577"/>
        <pc:sldMkLst>
          <pc:docMk/>
          <pc:sldMk cId="1248873147" sldId="267"/>
        </pc:sldMkLst>
        <pc:spChg chg="mod">
          <ac:chgData name="Imogen Knowles" userId="b3f0bf67-167b-4f97-b6fb-05d9447dc26a" providerId="ADAL" clId="{75B68F13-5BAB-4947-81C6-E147591312CD}" dt="2026-09-09T06:27:17.603" v="314" actId="20577"/>
          <ac:spMkLst>
            <pc:docMk/>
            <pc:sldMk cId="1248873147" sldId="267"/>
            <ac:spMk id="5" creationId="{00000000-0000-0000-0000-000000000000}"/>
          </ac:spMkLst>
        </pc:spChg>
      </pc:sldChg>
      <pc:sldChg chg="add setBg">
        <pc:chgData name="Imogen Knowles" userId="b3f0bf67-167b-4f97-b6fb-05d9447dc26a" providerId="ADAL" clId="{75B68F13-5BAB-4947-81C6-E147591312CD}" dt="2026-09-07T14:49:34.336" v="0"/>
        <pc:sldMkLst>
          <pc:docMk/>
          <pc:sldMk cId="3656992601" sldId="275"/>
        </pc:sldMkLst>
      </pc:sldChg>
      <pc:sldChg chg="add del setBg">
        <pc:chgData name="Imogen Knowles" userId="b3f0bf67-167b-4f97-b6fb-05d9447dc26a" providerId="ADAL" clId="{75B68F13-5BAB-4947-81C6-E147591312CD}" dt="2026-09-07T14:50:41.211" v="4"/>
        <pc:sldMkLst>
          <pc:docMk/>
          <pc:sldMk cId="1620921858" sldId="277"/>
        </pc:sldMkLst>
      </pc:sldChg>
      <pc:sldChg chg="add setBg">
        <pc:chgData name="Imogen Knowles" userId="b3f0bf67-167b-4f97-b6fb-05d9447dc26a" providerId="ADAL" clId="{75B68F13-5BAB-4947-81C6-E147591312CD}" dt="2026-09-07T14:53:00.555" v="131"/>
        <pc:sldMkLst>
          <pc:docMk/>
          <pc:sldMk cId="2855902056" sldId="280"/>
        </pc:sldMkLst>
      </pc:sldChg>
      <pc:sldChg chg="add del setBg">
        <pc:chgData name="Imogen Knowles" userId="b3f0bf67-167b-4f97-b6fb-05d9447dc26a" providerId="ADAL" clId="{75B68F13-5BAB-4947-81C6-E147591312CD}" dt="2026-09-07T14:50:41.211" v="4"/>
        <pc:sldMkLst>
          <pc:docMk/>
          <pc:sldMk cId="1101720077" sldId="291"/>
        </pc:sldMkLst>
      </pc:sldChg>
      <pc:sldChg chg="add setBg">
        <pc:chgData name="Imogen Knowles" userId="b3f0bf67-167b-4f97-b6fb-05d9447dc26a" providerId="ADAL" clId="{75B68F13-5BAB-4947-81C6-E147591312CD}" dt="2026-09-07T14:49:34.336" v="0"/>
        <pc:sldMkLst>
          <pc:docMk/>
          <pc:sldMk cId="4224512926" sldId="300"/>
        </pc:sldMkLst>
      </pc:sldChg>
      <pc:sldChg chg="add setBg">
        <pc:chgData name="Imogen Knowles" userId="b3f0bf67-167b-4f97-b6fb-05d9447dc26a" providerId="ADAL" clId="{75B68F13-5BAB-4947-81C6-E147591312CD}" dt="2026-09-07T14:49:34.336" v="0"/>
        <pc:sldMkLst>
          <pc:docMk/>
          <pc:sldMk cId="3493958900" sldId="301"/>
        </pc:sldMkLst>
      </pc:sldChg>
      <pc:sldChg chg="add setBg">
        <pc:chgData name="Imogen Knowles" userId="b3f0bf67-167b-4f97-b6fb-05d9447dc26a" providerId="ADAL" clId="{75B68F13-5BAB-4947-81C6-E147591312CD}" dt="2026-09-07T14:49:34.336" v="0"/>
        <pc:sldMkLst>
          <pc:docMk/>
          <pc:sldMk cId="2730917792" sldId="303"/>
        </pc:sldMkLst>
      </pc:sldChg>
      <pc:sldChg chg="add setBg">
        <pc:chgData name="Imogen Knowles" userId="b3f0bf67-167b-4f97-b6fb-05d9447dc26a" providerId="ADAL" clId="{75B68F13-5BAB-4947-81C6-E147591312CD}" dt="2026-09-07T14:50:41.211" v="4"/>
        <pc:sldMkLst>
          <pc:docMk/>
          <pc:sldMk cId="2187100403" sldId="308"/>
        </pc:sldMkLst>
      </pc:sldChg>
      <pc:sldChg chg="addSp delSp modSp add mod">
        <pc:chgData name="Imogen Knowles" userId="b3f0bf67-167b-4f97-b6fb-05d9447dc26a" providerId="ADAL" clId="{75B68F13-5BAB-4947-81C6-E147591312CD}" dt="2026-09-09T06:26:23.839" v="141" actId="1076"/>
        <pc:sldMkLst>
          <pc:docMk/>
          <pc:sldMk cId="1582009758" sldId="309"/>
        </pc:sldMkLst>
        <pc:picChg chg="add mod ord">
          <ac:chgData name="Imogen Knowles" userId="b3f0bf67-167b-4f97-b6fb-05d9447dc26a" providerId="ADAL" clId="{75B68F13-5BAB-4947-81C6-E147591312CD}" dt="2026-09-09T06:26:23.839" v="141" actId="1076"/>
          <ac:picMkLst>
            <pc:docMk/>
            <pc:sldMk cId="1582009758" sldId="309"/>
            <ac:picMk id="9" creationId="{1D1D26ED-2A84-C35D-8C11-E75191DC6AE4}"/>
          </ac:picMkLst>
        </pc:picChg>
      </pc:sldChg>
      <pc:sldChg chg="add setBg">
        <pc:chgData name="Imogen Knowles" userId="b3f0bf67-167b-4f97-b6fb-05d9447dc26a" providerId="ADAL" clId="{75B68F13-5BAB-4947-81C6-E147591312CD}" dt="2026-09-07T14:49:34.336" v="0"/>
        <pc:sldMkLst>
          <pc:docMk/>
          <pc:sldMk cId="1223188611" sldId="321"/>
        </pc:sldMkLst>
      </pc:sldChg>
      <pc:sldChg chg="add setBg">
        <pc:chgData name="Imogen Knowles" userId="b3f0bf67-167b-4f97-b6fb-05d9447dc26a" providerId="ADAL" clId="{75B68F13-5BAB-4947-81C6-E147591312CD}" dt="2026-09-07T14:49:34.336" v="0"/>
        <pc:sldMkLst>
          <pc:docMk/>
          <pc:sldMk cId="3385360598" sldId="322"/>
        </pc:sldMkLst>
      </pc:sldChg>
      <pc:sldChg chg="add setBg">
        <pc:chgData name="Imogen Knowles" userId="b3f0bf67-167b-4f97-b6fb-05d9447dc26a" providerId="ADAL" clId="{75B68F13-5BAB-4947-81C6-E147591312CD}" dt="2026-09-07T14:49:34.336" v="0"/>
        <pc:sldMkLst>
          <pc:docMk/>
          <pc:sldMk cId="3476973651" sldId="323"/>
        </pc:sldMkLst>
      </pc:sldChg>
      <pc:sldChg chg="add setBg">
        <pc:chgData name="Imogen Knowles" userId="b3f0bf67-167b-4f97-b6fb-05d9447dc26a" providerId="ADAL" clId="{75B68F13-5BAB-4947-81C6-E147591312CD}" dt="2026-09-07T14:49:34.336" v="0"/>
        <pc:sldMkLst>
          <pc:docMk/>
          <pc:sldMk cId="1011934013" sldId="324"/>
        </pc:sldMkLst>
      </pc:sldChg>
      <pc:sldChg chg="add setBg">
        <pc:chgData name="Imogen Knowles" userId="b3f0bf67-167b-4f97-b6fb-05d9447dc26a" providerId="ADAL" clId="{75B68F13-5BAB-4947-81C6-E147591312CD}" dt="2026-09-07T14:49:34.336" v="0"/>
        <pc:sldMkLst>
          <pc:docMk/>
          <pc:sldMk cId="86021080" sldId="325"/>
        </pc:sldMkLst>
      </pc:sldChg>
      <pc:sldChg chg="modSp new mod">
        <pc:chgData name="Imogen Knowles" userId="b3f0bf67-167b-4f97-b6fb-05d9447dc26a" providerId="ADAL" clId="{75B68F13-5BAB-4947-81C6-E147591312CD}" dt="2026-09-14T07:05:07.180" v="520" actId="20577"/>
        <pc:sldMkLst>
          <pc:docMk/>
          <pc:sldMk cId="2036503018" sldId="326"/>
        </pc:sldMkLst>
        <pc:spChg chg="mod">
          <ac:chgData name="Imogen Knowles" userId="b3f0bf67-167b-4f97-b6fb-05d9447dc26a" providerId="ADAL" clId="{75B68F13-5BAB-4947-81C6-E147591312CD}" dt="2026-09-14T07:04:12.858" v="343" actId="20577"/>
          <ac:spMkLst>
            <pc:docMk/>
            <pc:sldMk cId="2036503018" sldId="326"/>
            <ac:spMk id="2" creationId="{2A84BE90-EE4B-1234-A542-457F85B15F6B}"/>
          </ac:spMkLst>
        </pc:spChg>
        <pc:spChg chg="mod">
          <ac:chgData name="Imogen Knowles" userId="b3f0bf67-167b-4f97-b6fb-05d9447dc26a" providerId="ADAL" clId="{75B68F13-5BAB-4947-81C6-E147591312CD}" dt="2026-09-14T07:05:07.180" v="520" actId="20577"/>
          <ac:spMkLst>
            <pc:docMk/>
            <pc:sldMk cId="2036503018" sldId="326"/>
            <ac:spMk id="3" creationId="{98E96991-CF0D-45AB-A522-B0D7EC55D67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E998E581-C188-4C26-B8CF-B20209A8C48D}" type="datetimeFigureOut">
              <a:rPr lang="en-GB" smtClean="0"/>
              <a:t>14/09/2026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DBC9BA54-5ACD-499E-B924-1F661AC25446}" type="slidenum">
              <a:rPr lang="en-GB" smtClean="0"/>
              <a:t>‹#›</a:t>
            </a:fld>
            <a:endParaRPr lang="en-GB"/>
          </a:p>
        </p:txBody>
      </p:sp>
    </p:spTree>
    <p:extLst>
      <p:ext uri="{BB962C8B-B14F-4D97-AF65-F5344CB8AC3E}">
        <p14:creationId xmlns:p14="http://schemas.microsoft.com/office/powerpoint/2010/main" val="2797031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BC9BA54-5ACD-499E-B924-1F661AC25446}" type="slidenum">
              <a:rPr lang="en-GB" smtClean="0"/>
              <a:t>1</a:t>
            </a:fld>
            <a:endParaRPr lang="en-GB"/>
          </a:p>
        </p:txBody>
      </p:sp>
    </p:spTree>
    <p:extLst>
      <p:ext uri="{BB962C8B-B14F-4D97-AF65-F5344CB8AC3E}">
        <p14:creationId xmlns:p14="http://schemas.microsoft.com/office/powerpoint/2010/main" val="18802188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reminder of our school story and the words which summarise it: Living and Learning with Faith, Community &amp; Hope.</a:t>
            </a:r>
          </a:p>
          <a:p>
            <a:r>
              <a:rPr lang="en-GB" dirty="0"/>
              <a:t>Reminder of where it is and suggest that they look at it when next they go past. It was designed and painted by ex-pupils of the school.</a:t>
            </a:r>
          </a:p>
          <a:p>
            <a:r>
              <a:rPr lang="en-GB" dirty="0"/>
              <a:t>Faith – achieving beyond our expectations, Community – everyone matters and belongs, Hope – making the world a better place.</a:t>
            </a:r>
          </a:p>
        </p:txBody>
      </p:sp>
      <p:sp>
        <p:nvSpPr>
          <p:cNvPr id="4" name="Slide Number Placeholder 3"/>
          <p:cNvSpPr>
            <a:spLocks noGrp="1"/>
          </p:cNvSpPr>
          <p:nvPr>
            <p:ph type="sldNum" sz="quarter" idx="5"/>
          </p:nvPr>
        </p:nvSpPr>
        <p:spPr/>
        <p:txBody>
          <a:bodyPr/>
          <a:lstStyle/>
          <a:p>
            <a:fld id="{DBC9BA54-5ACD-499E-B924-1F661AC25446}" type="slidenum">
              <a:rPr lang="en-GB" smtClean="0"/>
              <a:t>3</a:t>
            </a:fld>
            <a:endParaRPr lang="en-GB"/>
          </a:p>
        </p:txBody>
      </p:sp>
    </p:spTree>
    <p:extLst>
      <p:ext uri="{BB962C8B-B14F-4D97-AF65-F5344CB8AC3E}">
        <p14:creationId xmlns:p14="http://schemas.microsoft.com/office/powerpoint/2010/main" val="32184004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Focus for collective worship each half term. Referred to in collective worship and class PSHE time.</a:t>
            </a:r>
          </a:p>
        </p:txBody>
      </p:sp>
      <p:sp>
        <p:nvSpPr>
          <p:cNvPr id="4" name="Slide Number Placeholder 3"/>
          <p:cNvSpPr>
            <a:spLocks noGrp="1"/>
          </p:cNvSpPr>
          <p:nvPr>
            <p:ph type="sldNum" sz="quarter" idx="5"/>
          </p:nvPr>
        </p:nvSpPr>
        <p:spPr/>
        <p:txBody>
          <a:bodyPr/>
          <a:lstStyle/>
          <a:p>
            <a:fld id="{DBC9BA54-5ACD-499E-B924-1F661AC25446}" type="slidenum">
              <a:rPr lang="en-GB" smtClean="0"/>
              <a:t>4</a:t>
            </a:fld>
            <a:endParaRPr lang="en-GB"/>
          </a:p>
        </p:txBody>
      </p:sp>
    </p:spTree>
    <p:extLst>
      <p:ext uri="{BB962C8B-B14F-4D97-AF65-F5344CB8AC3E}">
        <p14:creationId xmlns:p14="http://schemas.microsoft.com/office/powerpoint/2010/main" val="30752906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More information about how we lead and manage behaviour can be found in the policy, which should be on the school website. </a:t>
            </a:r>
          </a:p>
          <a:p>
            <a:r>
              <a:rPr lang="en-GB" dirty="0"/>
              <a:t>This leads us on the conduct in general and we thought it would be  a great opportunity to remind of our Home-School Agreement, which you may remember signing some years ago.</a:t>
            </a:r>
          </a:p>
        </p:txBody>
      </p:sp>
      <p:sp>
        <p:nvSpPr>
          <p:cNvPr id="4" name="Slide Number Placeholder 3"/>
          <p:cNvSpPr>
            <a:spLocks noGrp="1"/>
          </p:cNvSpPr>
          <p:nvPr>
            <p:ph type="sldNum" sz="quarter" idx="5"/>
          </p:nvPr>
        </p:nvSpPr>
        <p:spPr/>
        <p:txBody>
          <a:bodyPr/>
          <a:lstStyle/>
          <a:p>
            <a:fld id="{DBC9BA54-5ACD-499E-B924-1F661AC25446}" type="slidenum">
              <a:rPr lang="en-GB" smtClean="0"/>
              <a:t>5</a:t>
            </a:fld>
            <a:endParaRPr lang="en-GB"/>
          </a:p>
        </p:txBody>
      </p:sp>
    </p:spTree>
    <p:extLst>
      <p:ext uri="{BB962C8B-B14F-4D97-AF65-F5344CB8AC3E}">
        <p14:creationId xmlns:p14="http://schemas.microsoft.com/office/powerpoint/2010/main" val="623854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are keen to develop independent life-long learner and to encourage this, this year we will be focussing on 5 learning behaviours with the acronym REACH. Ravi is the resilient Rhino, Ellie the enthusiastic Elephant, Anthony the ambitious Ant, Corey the curious Crocodile and Hetty the hard-working Hedgehog. </a:t>
            </a:r>
          </a:p>
          <a:p>
            <a:r>
              <a:rPr lang="en-GB" dirty="0"/>
              <a:t>These will be referred to throughout our learning, rewards and certificates will link with these behaviours.</a:t>
            </a:r>
          </a:p>
        </p:txBody>
      </p:sp>
      <p:sp>
        <p:nvSpPr>
          <p:cNvPr id="4" name="Slide Number Placeholder 3"/>
          <p:cNvSpPr>
            <a:spLocks noGrp="1"/>
          </p:cNvSpPr>
          <p:nvPr>
            <p:ph type="sldNum" sz="quarter" idx="5"/>
          </p:nvPr>
        </p:nvSpPr>
        <p:spPr/>
        <p:txBody>
          <a:bodyPr/>
          <a:lstStyle/>
          <a:p>
            <a:fld id="{DBC9BA54-5ACD-499E-B924-1F661AC25446}" type="slidenum">
              <a:rPr lang="en-GB" smtClean="0"/>
              <a:t>6</a:t>
            </a:fld>
            <a:endParaRPr lang="en-GB"/>
          </a:p>
        </p:txBody>
      </p:sp>
    </p:spTree>
    <p:extLst>
      <p:ext uri="{BB962C8B-B14F-4D97-AF65-F5344CB8AC3E}">
        <p14:creationId xmlns:p14="http://schemas.microsoft.com/office/powerpoint/2010/main" val="15291277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you use the points as a class reward (i.e. for golden time/extra play) add this in here.</a:t>
            </a:r>
          </a:p>
          <a:p>
            <a:r>
              <a:rPr lang="en-GB" dirty="0"/>
              <a:t>Reminder about Houses – children are given a house for collective activities, i.e. Sports Day. </a:t>
            </a:r>
          </a:p>
          <a:p>
            <a:r>
              <a:rPr lang="en-GB" dirty="0"/>
              <a:t>Discuss expectations and when children may receive ClassDojo points.</a:t>
            </a:r>
          </a:p>
        </p:txBody>
      </p:sp>
      <p:sp>
        <p:nvSpPr>
          <p:cNvPr id="4" name="Slide Number Placeholder 3"/>
          <p:cNvSpPr>
            <a:spLocks noGrp="1"/>
          </p:cNvSpPr>
          <p:nvPr>
            <p:ph type="sldNum" sz="quarter" idx="5"/>
          </p:nvPr>
        </p:nvSpPr>
        <p:spPr/>
        <p:txBody>
          <a:bodyPr/>
          <a:lstStyle/>
          <a:p>
            <a:fld id="{DBC9BA54-5ACD-499E-B924-1F661AC25446}" type="slidenum">
              <a:rPr lang="en-GB" smtClean="0"/>
              <a:t>7</a:t>
            </a:fld>
            <a:endParaRPr lang="en-GB"/>
          </a:p>
        </p:txBody>
      </p:sp>
    </p:spTree>
    <p:extLst>
      <p:ext uri="{BB962C8B-B14F-4D97-AF65-F5344CB8AC3E}">
        <p14:creationId xmlns:p14="http://schemas.microsoft.com/office/powerpoint/2010/main" val="36495793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has been slightly amended – but the essence of the document has not changed.</a:t>
            </a:r>
          </a:p>
        </p:txBody>
      </p:sp>
      <p:sp>
        <p:nvSpPr>
          <p:cNvPr id="4" name="Slide Number Placeholder 3"/>
          <p:cNvSpPr>
            <a:spLocks noGrp="1"/>
          </p:cNvSpPr>
          <p:nvPr>
            <p:ph type="sldNum" sz="quarter" idx="5"/>
          </p:nvPr>
        </p:nvSpPr>
        <p:spPr/>
        <p:txBody>
          <a:bodyPr/>
          <a:lstStyle/>
          <a:p>
            <a:fld id="{DBC9BA54-5ACD-499E-B924-1F661AC25446}" type="slidenum">
              <a:rPr lang="en-GB" smtClean="0"/>
              <a:t>8</a:t>
            </a:fld>
            <a:endParaRPr lang="en-GB"/>
          </a:p>
        </p:txBody>
      </p:sp>
    </p:spTree>
    <p:extLst>
      <p:ext uri="{BB962C8B-B14F-4D97-AF65-F5344CB8AC3E}">
        <p14:creationId xmlns:p14="http://schemas.microsoft.com/office/powerpoint/2010/main" val="41913401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 parents a chance to read it through – have lots of copies available. Explain that the children in KS2 will have the chance to look at this document too. Remind them that none of us are perfect and we don’t always get it right but we aspire to meet these expectation (“I will do my best to…”)</a:t>
            </a:r>
          </a:p>
        </p:txBody>
      </p:sp>
      <p:sp>
        <p:nvSpPr>
          <p:cNvPr id="4" name="Slide Number Placeholder 3"/>
          <p:cNvSpPr>
            <a:spLocks noGrp="1"/>
          </p:cNvSpPr>
          <p:nvPr>
            <p:ph type="sldNum" sz="quarter" idx="5"/>
          </p:nvPr>
        </p:nvSpPr>
        <p:spPr/>
        <p:txBody>
          <a:bodyPr/>
          <a:lstStyle/>
          <a:p>
            <a:fld id="{DBC9BA54-5ACD-499E-B924-1F661AC25446}" type="slidenum">
              <a:rPr lang="en-GB" smtClean="0"/>
              <a:t>9</a:t>
            </a:fld>
            <a:endParaRPr lang="en-GB"/>
          </a:p>
        </p:txBody>
      </p:sp>
    </p:spTree>
    <p:extLst>
      <p:ext uri="{BB962C8B-B14F-4D97-AF65-F5344CB8AC3E}">
        <p14:creationId xmlns:p14="http://schemas.microsoft.com/office/powerpoint/2010/main" val="19811546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pictures from the website. Pick your class picture and make it big and delete the others, or re-arrange and use them all if you want. Personalise the page!</a:t>
            </a:r>
          </a:p>
        </p:txBody>
      </p:sp>
      <p:sp>
        <p:nvSpPr>
          <p:cNvPr id="4" name="Slide Number Placeholder 3"/>
          <p:cNvSpPr>
            <a:spLocks noGrp="1"/>
          </p:cNvSpPr>
          <p:nvPr>
            <p:ph type="sldNum" sz="quarter" idx="5"/>
          </p:nvPr>
        </p:nvSpPr>
        <p:spPr/>
        <p:txBody>
          <a:bodyPr/>
          <a:lstStyle/>
          <a:p>
            <a:fld id="{DBC9BA54-5ACD-499E-B924-1F661AC25446}" type="slidenum">
              <a:rPr lang="en-GB" smtClean="0"/>
              <a:t>10</a:t>
            </a:fld>
            <a:endParaRPr lang="en-GB"/>
          </a:p>
        </p:txBody>
      </p:sp>
    </p:spTree>
    <p:extLst>
      <p:ext uri="{BB962C8B-B14F-4D97-AF65-F5344CB8AC3E}">
        <p14:creationId xmlns:p14="http://schemas.microsoft.com/office/powerpoint/2010/main" val="30613968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Amend as appropriate</a:t>
            </a:r>
          </a:p>
        </p:txBody>
      </p:sp>
      <p:sp>
        <p:nvSpPr>
          <p:cNvPr id="4" name="Slide Number Placeholder 3"/>
          <p:cNvSpPr>
            <a:spLocks noGrp="1"/>
          </p:cNvSpPr>
          <p:nvPr>
            <p:ph type="sldNum" sz="quarter" idx="10"/>
          </p:nvPr>
        </p:nvSpPr>
        <p:spPr/>
        <p:txBody>
          <a:bodyPr/>
          <a:lstStyle/>
          <a:p>
            <a:fld id="{DBC9BA54-5ACD-499E-B924-1F661AC25446}" type="slidenum">
              <a:rPr lang="en-GB" smtClean="0"/>
              <a:t>11</a:t>
            </a:fld>
            <a:endParaRPr lang="en-GB"/>
          </a:p>
        </p:txBody>
      </p:sp>
    </p:spTree>
    <p:extLst>
      <p:ext uri="{BB962C8B-B14F-4D97-AF65-F5344CB8AC3E}">
        <p14:creationId xmlns:p14="http://schemas.microsoft.com/office/powerpoint/2010/main" val="31282802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BC9BA54-5ACD-499E-B924-1F661AC25446}" type="slidenum">
              <a:rPr lang="en-GB" smtClean="0"/>
              <a:t>12</a:t>
            </a:fld>
            <a:endParaRPr lang="en-GB"/>
          </a:p>
        </p:txBody>
      </p:sp>
    </p:spTree>
    <p:extLst>
      <p:ext uri="{BB962C8B-B14F-4D97-AF65-F5344CB8AC3E}">
        <p14:creationId xmlns:p14="http://schemas.microsoft.com/office/powerpoint/2010/main" val="24820488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that this is not a hard and fast rule but tends to be how the curriculum is plotted during the day. Share your timetable if you’d like and talk a little about what each subject involves.</a:t>
            </a:r>
          </a:p>
          <a:p>
            <a:r>
              <a:rPr lang="en-GB" dirty="0"/>
              <a:t>Share subjects which are taught by other members of staff – e.g. PPA subjects</a:t>
            </a:r>
          </a:p>
        </p:txBody>
      </p:sp>
      <p:sp>
        <p:nvSpPr>
          <p:cNvPr id="4" name="Slide Number Placeholder 3"/>
          <p:cNvSpPr>
            <a:spLocks noGrp="1"/>
          </p:cNvSpPr>
          <p:nvPr>
            <p:ph type="sldNum" sz="quarter" idx="10"/>
          </p:nvPr>
        </p:nvSpPr>
        <p:spPr/>
        <p:txBody>
          <a:bodyPr/>
          <a:lstStyle/>
          <a:p>
            <a:fld id="{DBC9BA54-5ACD-499E-B924-1F661AC25446}" type="slidenum">
              <a:rPr lang="en-GB" smtClean="0"/>
              <a:t>13</a:t>
            </a:fld>
            <a:endParaRPr lang="en-GB"/>
          </a:p>
        </p:txBody>
      </p:sp>
    </p:spTree>
    <p:extLst>
      <p:ext uri="{BB962C8B-B14F-4D97-AF65-F5344CB8AC3E}">
        <p14:creationId xmlns:p14="http://schemas.microsoft.com/office/powerpoint/2010/main" val="3816987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BC9BA54-5ACD-499E-B924-1F661AC25446}" type="slidenum">
              <a:rPr lang="en-GB" smtClean="0"/>
              <a:t>15</a:t>
            </a:fld>
            <a:endParaRPr lang="en-GB"/>
          </a:p>
        </p:txBody>
      </p:sp>
    </p:spTree>
    <p:extLst>
      <p:ext uri="{BB962C8B-B14F-4D97-AF65-F5344CB8AC3E}">
        <p14:creationId xmlns:p14="http://schemas.microsoft.com/office/powerpoint/2010/main" val="39907042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Delete as needed – choose your year group!</a:t>
            </a:r>
          </a:p>
        </p:txBody>
      </p:sp>
      <p:sp>
        <p:nvSpPr>
          <p:cNvPr id="4" name="Slide Number Placeholder 3"/>
          <p:cNvSpPr>
            <a:spLocks noGrp="1"/>
          </p:cNvSpPr>
          <p:nvPr>
            <p:ph type="sldNum" sz="quarter" idx="10"/>
          </p:nvPr>
        </p:nvSpPr>
        <p:spPr/>
        <p:txBody>
          <a:bodyPr/>
          <a:lstStyle/>
          <a:p>
            <a:fld id="{DBC9BA54-5ACD-499E-B924-1F661AC25446}" type="slidenum">
              <a:rPr lang="en-GB" smtClean="0"/>
              <a:t>17</a:t>
            </a:fld>
            <a:endParaRPr lang="en-GB"/>
          </a:p>
        </p:txBody>
      </p:sp>
    </p:spTree>
    <p:extLst>
      <p:ext uri="{BB962C8B-B14F-4D97-AF65-F5344CB8AC3E}">
        <p14:creationId xmlns:p14="http://schemas.microsoft.com/office/powerpoint/2010/main" val="27334567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a:t>There was a parent meeting about how we teach writing last year. The PowerPoint presentation of that meeting is on the website (under Curriculum – English).</a:t>
            </a:r>
          </a:p>
          <a:p>
            <a:endParaRPr lang="en-GB"/>
          </a:p>
        </p:txBody>
      </p:sp>
      <p:sp>
        <p:nvSpPr>
          <p:cNvPr id="4" name="Slide Number Placeholder 3"/>
          <p:cNvSpPr>
            <a:spLocks noGrp="1"/>
          </p:cNvSpPr>
          <p:nvPr>
            <p:ph type="sldNum" sz="quarter" idx="5"/>
          </p:nvPr>
        </p:nvSpPr>
        <p:spPr/>
        <p:txBody>
          <a:bodyPr/>
          <a:lstStyle/>
          <a:p>
            <a:fld id="{DBC9BA54-5ACD-499E-B924-1F661AC25446}" type="slidenum">
              <a:rPr lang="en-GB" smtClean="0"/>
              <a:t>19</a:t>
            </a:fld>
            <a:endParaRPr lang="en-GB"/>
          </a:p>
        </p:txBody>
      </p:sp>
    </p:spTree>
    <p:extLst>
      <p:ext uri="{BB962C8B-B14F-4D97-AF65-F5344CB8AC3E}">
        <p14:creationId xmlns:p14="http://schemas.microsoft.com/office/powerpoint/2010/main" val="40571709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BC9BA54-5ACD-499E-B924-1F661AC25446}" type="slidenum">
              <a:rPr lang="en-GB" smtClean="0"/>
              <a:t>20</a:t>
            </a:fld>
            <a:endParaRPr lang="en-GB"/>
          </a:p>
        </p:txBody>
      </p:sp>
    </p:spTree>
    <p:extLst>
      <p:ext uri="{BB962C8B-B14F-4D97-AF65-F5344CB8AC3E}">
        <p14:creationId xmlns:p14="http://schemas.microsoft.com/office/powerpoint/2010/main" val="8060201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BC9BA54-5ACD-499E-B924-1F661AC25446}" type="slidenum">
              <a:rPr lang="en-GB" smtClean="0"/>
              <a:t>21</a:t>
            </a:fld>
            <a:endParaRPr lang="en-GB"/>
          </a:p>
        </p:txBody>
      </p:sp>
    </p:spTree>
    <p:extLst>
      <p:ext uri="{BB962C8B-B14F-4D97-AF65-F5344CB8AC3E}">
        <p14:creationId xmlns:p14="http://schemas.microsoft.com/office/powerpoint/2010/main" val="7583557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Amend as necessary…</a:t>
            </a:r>
          </a:p>
        </p:txBody>
      </p:sp>
      <p:sp>
        <p:nvSpPr>
          <p:cNvPr id="4" name="Slide Number Placeholder 3"/>
          <p:cNvSpPr>
            <a:spLocks noGrp="1"/>
          </p:cNvSpPr>
          <p:nvPr>
            <p:ph type="sldNum" sz="quarter" idx="10"/>
          </p:nvPr>
        </p:nvSpPr>
        <p:spPr/>
        <p:txBody>
          <a:bodyPr/>
          <a:lstStyle/>
          <a:p>
            <a:fld id="{DBC9BA54-5ACD-499E-B924-1F661AC25446}" type="slidenum">
              <a:rPr lang="en-GB" smtClean="0"/>
              <a:t>22</a:t>
            </a:fld>
            <a:endParaRPr lang="en-GB"/>
          </a:p>
        </p:txBody>
      </p:sp>
    </p:spTree>
    <p:extLst>
      <p:ext uri="{BB962C8B-B14F-4D97-AF65-F5344CB8AC3E}">
        <p14:creationId xmlns:p14="http://schemas.microsoft.com/office/powerpoint/2010/main" val="17245795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BC9BA54-5ACD-499E-B924-1F661AC25446}" type="slidenum">
              <a:rPr lang="en-GB" smtClean="0"/>
              <a:t>23</a:t>
            </a:fld>
            <a:endParaRPr lang="en-GB"/>
          </a:p>
        </p:txBody>
      </p:sp>
    </p:spTree>
    <p:extLst>
      <p:ext uri="{BB962C8B-B14F-4D97-AF65-F5344CB8AC3E}">
        <p14:creationId xmlns:p14="http://schemas.microsoft.com/office/powerpoint/2010/main" val="41575903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BC9BA54-5ACD-499E-B924-1F661AC25446}" type="slidenum">
              <a:rPr lang="en-GB" smtClean="0"/>
              <a:t>24</a:t>
            </a:fld>
            <a:endParaRPr lang="en-GB"/>
          </a:p>
        </p:txBody>
      </p:sp>
    </p:spTree>
    <p:extLst>
      <p:ext uri="{BB962C8B-B14F-4D97-AF65-F5344CB8AC3E}">
        <p14:creationId xmlns:p14="http://schemas.microsoft.com/office/powerpoint/2010/main" val="12929906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Remind them of the Home-School Agreement and encourage them to take one home if they’d like to. We have Three rules – found on the front of the agreement; Ready, Respectful, Safe. Helping your children to be Ready to learn will make such a difference to their outcomes.</a:t>
            </a:r>
          </a:p>
        </p:txBody>
      </p:sp>
      <p:sp>
        <p:nvSpPr>
          <p:cNvPr id="4" name="Slide Number Placeholder 3"/>
          <p:cNvSpPr>
            <a:spLocks noGrp="1"/>
          </p:cNvSpPr>
          <p:nvPr>
            <p:ph type="sldNum" sz="quarter" idx="10"/>
          </p:nvPr>
        </p:nvSpPr>
        <p:spPr/>
        <p:txBody>
          <a:bodyPr/>
          <a:lstStyle/>
          <a:p>
            <a:fld id="{DBC9BA54-5ACD-499E-B924-1F661AC25446}" type="slidenum">
              <a:rPr lang="en-GB" smtClean="0"/>
              <a:t>25</a:t>
            </a:fld>
            <a:endParaRPr lang="en-GB"/>
          </a:p>
        </p:txBody>
      </p:sp>
    </p:spTree>
    <p:extLst>
      <p:ext uri="{BB962C8B-B14F-4D97-AF65-F5344CB8AC3E}">
        <p14:creationId xmlns:p14="http://schemas.microsoft.com/office/powerpoint/2010/main" val="21216946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 reminder of things coming up. You will already have spoken about any trips on Slide 13</a:t>
            </a:r>
          </a:p>
        </p:txBody>
      </p:sp>
      <p:sp>
        <p:nvSpPr>
          <p:cNvPr id="4" name="Slide Number Placeholder 3"/>
          <p:cNvSpPr>
            <a:spLocks noGrp="1"/>
          </p:cNvSpPr>
          <p:nvPr>
            <p:ph type="sldNum" sz="quarter" idx="5"/>
          </p:nvPr>
        </p:nvSpPr>
        <p:spPr/>
        <p:txBody>
          <a:bodyPr/>
          <a:lstStyle/>
          <a:p>
            <a:fld id="{DBC9BA54-5ACD-499E-B924-1F661AC25446}" type="slidenum">
              <a:rPr lang="en-GB" smtClean="0"/>
              <a:t>26</a:t>
            </a:fld>
            <a:endParaRPr lang="en-GB"/>
          </a:p>
        </p:txBody>
      </p:sp>
    </p:spTree>
    <p:extLst>
      <p:ext uri="{BB962C8B-B14F-4D97-AF65-F5344CB8AC3E}">
        <p14:creationId xmlns:p14="http://schemas.microsoft.com/office/powerpoint/2010/main" val="6713687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there are lots of questions, or they become personal, you might want to encourage parents/carers to wait behind so that you can discuss it more appropriately with them – and it means other parents can go home!</a:t>
            </a:r>
          </a:p>
        </p:txBody>
      </p:sp>
      <p:sp>
        <p:nvSpPr>
          <p:cNvPr id="4" name="Slide Number Placeholder 3"/>
          <p:cNvSpPr>
            <a:spLocks noGrp="1"/>
          </p:cNvSpPr>
          <p:nvPr>
            <p:ph type="sldNum" sz="quarter" idx="5"/>
          </p:nvPr>
        </p:nvSpPr>
        <p:spPr/>
        <p:txBody>
          <a:bodyPr/>
          <a:lstStyle/>
          <a:p>
            <a:fld id="{DBC9BA54-5ACD-499E-B924-1F661AC25446}" type="slidenum">
              <a:rPr lang="en-GB" smtClean="0"/>
              <a:t>28</a:t>
            </a:fld>
            <a:endParaRPr lang="en-GB"/>
          </a:p>
        </p:txBody>
      </p:sp>
    </p:spTree>
    <p:extLst>
      <p:ext uri="{BB962C8B-B14F-4D97-AF65-F5344CB8AC3E}">
        <p14:creationId xmlns:p14="http://schemas.microsoft.com/office/powerpoint/2010/main" val="37086659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BC9BA54-5ACD-499E-B924-1F661AC25446}" type="slidenum">
              <a:rPr lang="en-GB" smtClean="0"/>
              <a:t>29</a:t>
            </a:fld>
            <a:endParaRPr lang="en-GB"/>
          </a:p>
        </p:txBody>
      </p:sp>
    </p:spTree>
    <p:extLst>
      <p:ext uri="{BB962C8B-B14F-4D97-AF65-F5344CB8AC3E}">
        <p14:creationId xmlns:p14="http://schemas.microsoft.com/office/powerpoint/2010/main" val="24881910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9CF62AC-0A5F-48EF-8D19-A34413E3B9E3}"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FA204-6E02-4D5C-A02F-E5B383415706}" type="slidenum">
              <a:rPr lang="en-GB" smtClean="0"/>
              <a:t>‹#›</a:t>
            </a:fld>
            <a:endParaRPr lang="en-GB"/>
          </a:p>
        </p:txBody>
      </p:sp>
    </p:spTree>
    <p:extLst>
      <p:ext uri="{BB962C8B-B14F-4D97-AF65-F5344CB8AC3E}">
        <p14:creationId xmlns:p14="http://schemas.microsoft.com/office/powerpoint/2010/main" val="249365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9CF62AC-0A5F-48EF-8D19-A34413E3B9E3}"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FA204-6E02-4D5C-A02F-E5B383415706}" type="slidenum">
              <a:rPr lang="en-GB" smtClean="0"/>
              <a:t>‹#›</a:t>
            </a:fld>
            <a:endParaRPr lang="en-GB"/>
          </a:p>
        </p:txBody>
      </p:sp>
    </p:spTree>
    <p:extLst>
      <p:ext uri="{BB962C8B-B14F-4D97-AF65-F5344CB8AC3E}">
        <p14:creationId xmlns:p14="http://schemas.microsoft.com/office/powerpoint/2010/main" val="37283578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9CF62AC-0A5F-48EF-8D19-A34413E3B9E3}"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FA204-6E02-4D5C-A02F-E5B383415706}" type="slidenum">
              <a:rPr lang="en-GB" smtClean="0"/>
              <a:t>‹#›</a:t>
            </a:fld>
            <a:endParaRPr lang="en-GB"/>
          </a:p>
        </p:txBody>
      </p:sp>
    </p:spTree>
    <p:extLst>
      <p:ext uri="{BB962C8B-B14F-4D97-AF65-F5344CB8AC3E}">
        <p14:creationId xmlns:p14="http://schemas.microsoft.com/office/powerpoint/2010/main" val="1928725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9CF62AC-0A5F-48EF-8D19-A34413E3B9E3}"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FA204-6E02-4D5C-A02F-E5B383415706}" type="slidenum">
              <a:rPr lang="en-GB" smtClean="0"/>
              <a:t>‹#›</a:t>
            </a:fld>
            <a:endParaRPr lang="en-GB"/>
          </a:p>
        </p:txBody>
      </p:sp>
    </p:spTree>
    <p:extLst>
      <p:ext uri="{BB962C8B-B14F-4D97-AF65-F5344CB8AC3E}">
        <p14:creationId xmlns:p14="http://schemas.microsoft.com/office/powerpoint/2010/main" val="25035066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9CF62AC-0A5F-48EF-8D19-A34413E3B9E3}" type="datetimeFigureOut">
              <a:rPr lang="en-GB" smtClean="0"/>
              <a:t>14/09/2026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6FA204-6E02-4D5C-A02F-E5B383415706}" type="slidenum">
              <a:rPr lang="en-GB" smtClean="0"/>
              <a:t>‹#›</a:t>
            </a:fld>
            <a:endParaRPr lang="en-GB"/>
          </a:p>
        </p:txBody>
      </p:sp>
    </p:spTree>
    <p:extLst>
      <p:ext uri="{BB962C8B-B14F-4D97-AF65-F5344CB8AC3E}">
        <p14:creationId xmlns:p14="http://schemas.microsoft.com/office/powerpoint/2010/main" val="2671431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9CF62AC-0A5F-48EF-8D19-A34413E3B9E3}" type="datetimeFigureOut">
              <a:rPr lang="en-GB" smtClean="0"/>
              <a:t>14/09/2026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6FA204-6E02-4D5C-A02F-E5B383415706}" type="slidenum">
              <a:rPr lang="en-GB" smtClean="0"/>
              <a:t>‹#›</a:t>
            </a:fld>
            <a:endParaRPr lang="en-GB"/>
          </a:p>
        </p:txBody>
      </p:sp>
    </p:spTree>
    <p:extLst>
      <p:ext uri="{BB962C8B-B14F-4D97-AF65-F5344CB8AC3E}">
        <p14:creationId xmlns:p14="http://schemas.microsoft.com/office/powerpoint/2010/main" val="3321747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CF62AC-0A5F-48EF-8D19-A34413E3B9E3}" type="datetimeFigureOut">
              <a:rPr lang="en-GB" smtClean="0"/>
              <a:t>14/09/2026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6FA204-6E02-4D5C-A02F-E5B383415706}" type="slidenum">
              <a:rPr lang="en-GB" smtClean="0"/>
              <a:t>‹#›</a:t>
            </a:fld>
            <a:endParaRPr lang="en-GB"/>
          </a:p>
        </p:txBody>
      </p:sp>
    </p:spTree>
    <p:extLst>
      <p:ext uri="{BB962C8B-B14F-4D97-AF65-F5344CB8AC3E}">
        <p14:creationId xmlns:p14="http://schemas.microsoft.com/office/powerpoint/2010/main" val="3309264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9CF62AC-0A5F-48EF-8D19-A34413E3B9E3}"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FA204-6E02-4D5C-A02F-E5B383415706}" type="slidenum">
              <a:rPr lang="en-GB" smtClean="0"/>
              <a:t>‹#›</a:t>
            </a:fld>
            <a:endParaRPr lang="en-GB"/>
          </a:p>
        </p:txBody>
      </p:sp>
    </p:spTree>
    <p:extLst>
      <p:ext uri="{BB962C8B-B14F-4D97-AF65-F5344CB8AC3E}">
        <p14:creationId xmlns:p14="http://schemas.microsoft.com/office/powerpoint/2010/main" val="1407283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9CF62AC-0A5F-48EF-8D19-A34413E3B9E3}"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FA204-6E02-4D5C-A02F-E5B383415706}" type="slidenum">
              <a:rPr lang="en-GB" smtClean="0"/>
              <a:t>‹#›</a:t>
            </a:fld>
            <a:endParaRPr lang="en-GB"/>
          </a:p>
        </p:txBody>
      </p:sp>
    </p:spTree>
    <p:extLst>
      <p:ext uri="{BB962C8B-B14F-4D97-AF65-F5344CB8AC3E}">
        <p14:creationId xmlns:p14="http://schemas.microsoft.com/office/powerpoint/2010/main" val="22678264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9CF62AC-0A5F-48EF-8D19-A34413E3B9E3}"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FA204-6E02-4D5C-A02F-E5B383415706}" type="slidenum">
              <a:rPr lang="en-GB" smtClean="0"/>
              <a:t>‹#›</a:t>
            </a:fld>
            <a:endParaRPr lang="en-GB"/>
          </a:p>
        </p:txBody>
      </p:sp>
    </p:spTree>
    <p:extLst>
      <p:ext uri="{BB962C8B-B14F-4D97-AF65-F5344CB8AC3E}">
        <p14:creationId xmlns:p14="http://schemas.microsoft.com/office/powerpoint/2010/main" val="20986378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9CF62AC-0A5F-48EF-8D19-A34413E3B9E3}"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FA204-6E02-4D5C-A02F-E5B383415706}" type="slidenum">
              <a:rPr lang="en-GB" smtClean="0"/>
              <a:t>‹#›</a:t>
            </a:fld>
            <a:endParaRPr lang="en-GB"/>
          </a:p>
        </p:txBody>
      </p:sp>
    </p:spTree>
    <p:extLst>
      <p:ext uri="{BB962C8B-B14F-4D97-AF65-F5344CB8AC3E}">
        <p14:creationId xmlns:p14="http://schemas.microsoft.com/office/powerpoint/2010/main" val="13551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CF62AC-0A5F-48EF-8D19-A34413E3B9E3}" type="datetimeFigureOut">
              <a:rPr lang="en-GB" smtClean="0"/>
              <a:t>14/09/2026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6FA204-6E02-4D5C-A02F-E5B383415706}" type="slidenum">
              <a:rPr lang="en-GB" smtClean="0"/>
              <a:t>‹#›</a:t>
            </a:fld>
            <a:endParaRPr lang="en-GB"/>
          </a:p>
        </p:txBody>
      </p:sp>
    </p:spTree>
    <p:extLst>
      <p:ext uri="{BB962C8B-B14F-4D97-AF65-F5344CB8AC3E}">
        <p14:creationId xmlns:p14="http://schemas.microsoft.com/office/powerpoint/2010/main" val="225187842"/>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hyperlink" Target="https://inmortalesyperfectos.blogspot.com/2019/"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s://www.palomaviricio.com.br/2020/01/superdicas-para-escrever-bem.html"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hyperlink" Target="https://parentutor.co.uk/tags/tuff-trays/" TargetMode="External"/><Relationship Id="rId4" Type="http://schemas.openxmlformats.org/officeDocument/2006/relationships/image" Target="../media/image22.jpeg"/></Relationships>
</file>

<file path=ppt/slides/_rels/slide21.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hyperlink" Target="https://www.topmarks.co.uk/maths-games/daily10" TargetMode="External"/><Relationship Id="rId7"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png"/><Relationship Id="rId4" Type="http://schemas.openxmlformats.org/officeDocument/2006/relationships/hyperlink" Target="https://www.iseemaths.com/games-resources/"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mailto:i.Knowles@marcham.oxon.sch.uk"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hyperlink" Target="https://pixabay.com/en/question-question-mark-response-1015308/"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400980"/>
            <a:ext cx="9144000" cy="2387600"/>
          </a:xfrm>
        </p:spPr>
        <p:txBody>
          <a:bodyPr>
            <a:normAutofit fontScale="90000"/>
          </a:bodyPr>
          <a:lstStyle/>
          <a:p>
            <a:br>
              <a:rPr lang="en-GB" dirty="0"/>
            </a:br>
            <a:br>
              <a:rPr lang="en-GB" dirty="0"/>
            </a:br>
            <a:br>
              <a:rPr lang="en-GB" dirty="0"/>
            </a:br>
            <a:r>
              <a:rPr lang="en-GB" dirty="0"/>
              <a:t>Class Meeting for Parents</a:t>
            </a:r>
            <a:endParaRPr lang="en-US" dirty="0">
              <a:cs typeface="Calibri Light"/>
            </a:endParaRPr>
          </a:p>
        </p:txBody>
      </p:sp>
      <p:sp>
        <p:nvSpPr>
          <p:cNvPr id="3" name="Subtitle 2"/>
          <p:cNvSpPr>
            <a:spLocks noGrp="1"/>
          </p:cNvSpPr>
          <p:nvPr>
            <p:ph type="subTitle" idx="1"/>
          </p:nvPr>
        </p:nvSpPr>
        <p:spPr>
          <a:xfrm>
            <a:off x="1524000" y="5112658"/>
            <a:ext cx="9144000" cy="1655762"/>
          </a:xfrm>
        </p:spPr>
        <p:txBody>
          <a:bodyPr vert="horz" lIns="91440" tIns="45720" rIns="91440" bIns="45720" rtlCol="0" anchor="t">
            <a:normAutofit/>
          </a:bodyPr>
          <a:lstStyle/>
          <a:p>
            <a:r>
              <a:rPr lang="en-GB" dirty="0"/>
              <a:t>September 2026</a:t>
            </a:r>
          </a:p>
        </p:txBody>
      </p:sp>
      <p:pic>
        <p:nvPicPr>
          <p:cNvPr id="5" name="Picture 4" descr="A black and white shield with a cross and flowers&#10;&#10;Description automatically generated">
            <a:extLst>
              <a:ext uri="{FF2B5EF4-FFF2-40B4-BE49-F238E27FC236}">
                <a16:creationId xmlns:a16="http://schemas.microsoft.com/office/drawing/2014/main" id="{9104A985-2070-DFB8-B1A2-D850988877B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4682631" y="782455"/>
            <a:ext cx="2589394" cy="2819712"/>
          </a:xfrm>
          <a:prstGeom prst="rect">
            <a:avLst/>
          </a:prstGeom>
        </p:spPr>
      </p:pic>
    </p:spTree>
    <p:extLst>
      <p:ext uri="{BB962C8B-B14F-4D97-AF65-F5344CB8AC3E}">
        <p14:creationId xmlns:p14="http://schemas.microsoft.com/office/powerpoint/2010/main" val="42064188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A8C4C-EBEA-D6E3-FA43-B92F3A4AD14E}"/>
              </a:ext>
            </a:extLst>
          </p:cNvPr>
          <p:cNvSpPr>
            <a:spLocks noGrp="1"/>
          </p:cNvSpPr>
          <p:nvPr>
            <p:ph type="title"/>
          </p:nvPr>
        </p:nvSpPr>
        <p:spPr/>
        <p:txBody>
          <a:bodyPr/>
          <a:lstStyle/>
          <a:p>
            <a:r>
              <a:rPr lang="en-US" dirty="0">
                <a:cs typeface="Calibri Light"/>
              </a:rPr>
              <a:t>Welcome to Wolves class!</a:t>
            </a:r>
            <a:endParaRPr lang="en-US" dirty="0"/>
          </a:p>
        </p:txBody>
      </p:sp>
      <p:sp>
        <p:nvSpPr>
          <p:cNvPr id="3" name="Content Placeholder 2">
            <a:extLst>
              <a:ext uri="{FF2B5EF4-FFF2-40B4-BE49-F238E27FC236}">
                <a16:creationId xmlns:a16="http://schemas.microsoft.com/office/drawing/2014/main" id="{93BAA5A1-93D9-950D-A8F7-7675004062F0}"/>
              </a:ext>
            </a:extLst>
          </p:cNvPr>
          <p:cNvSpPr>
            <a:spLocks noGrp="1"/>
          </p:cNvSpPr>
          <p:nvPr>
            <p:ph idx="1"/>
          </p:nvPr>
        </p:nvSpPr>
        <p:spPr/>
        <p:txBody>
          <a:bodyPr vert="horz" lIns="91440" tIns="45720" rIns="91440" bIns="45720" rtlCol="0" anchor="t">
            <a:normAutofit/>
          </a:bodyPr>
          <a:lstStyle/>
          <a:p>
            <a:pPr marL="0" indent="0">
              <a:buNone/>
            </a:pPr>
            <a:r>
              <a:rPr lang="en-US" dirty="0">
                <a:cs typeface="Calibri"/>
              </a:rPr>
              <a:t>We hope at the end of the meeting, you will:</a:t>
            </a:r>
          </a:p>
          <a:p>
            <a:r>
              <a:rPr lang="en-US" dirty="0">
                <a:cs typeface="Calibri"/>
              </a:rPr>
              <a:t>Find out about our class;</a:t>
            </a:r>
          </a:p>
          <a:p>
            <a:r>
              <a:rPr lang="en-US" dirty="0">
                <a:cs typeface="Calibri"/>
              </a:rPr>
              <a:t>Be aware of the class expectations; </a:t>
            </a:r>
          </a:p>
          <a:p>
            <a:r>
              <a:rPr lang="en-US" dirty="0">
                <a:cs typeface="Calibri"/>
              </a:rPr>
              <a:t>Find out about our vision, values and learning behaviours;</a:t>
            </a:r>
          </a:p>
          <a:p>
            <a:r>
              <a:rPr lang="en-US" dirty="0">
                <a:cs typeface="Calibri"/>
              </a:rPr>
              <a:t>Find out how you can help your child at home;</a:t>
            </a:r>
          </a:p>
          <a:p>
            <a:r>
              <a:rPr lang="en-US" dirty="0">
                <a:cs typeface="Calibri"/>
              </a:rPr>
              <a:t>Have the opportunity to ask any questions you may have.</a:t>
            </a:r>
            <a:endParaRPr lang="en-US" dirty="0"/>
          </a:p>
          <a:p>
            <a:endParaRPr lang="en-US" dirty="0">
              <a:cs typeface="Calibri"/>
            </a:endParaRPr>
          </a:p>
          <a:p>
            <a:endParaRPr lang="en-US" dirty="0">
              <a:cs typeface="Calibri"/>
            </a:endParaRPr>
          </a:p>
        </p:txBody>
      </p:sp>
    </p:spTree>
    <p:extLst>
      <p:ext uri="{BB962C8B-B14F-4D97-AF65-F5344CB8AC3E}">
        <p14:creationId xmlns:p14="http://schemas.microsoft.com/office/powerpoint/2010/main" val="12231886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F9E9BC99-7AA8-B4EB-10E2-9FD19F70E7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6004" r="1" b="20640"/>
          <a:stretch/>
        </p:blipFill>
        <p:spPr bwMode="auto">
          <a:xfrm>
            <a:off x="892092" y="945414"/>
            <a:ext cx="10407815" cy="574520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32AE8D4-C83A-72C5-CC20-5F880418ECEB}"/>
              </a:ext>
            </a:extLst>
          </p:cNvPr>
          <p:cNvSpPr txBox="1"/>
          <p:nvPr/>
        </p:nvSpPr>
        <p:spPr>
          <a:xfrm>
            <a:off x="1510449" y="167383"/>
            <a:ext cx="9171100" cy="584775"/>
          </a:xfrm>
          <a:prstGeom prst="rect">
            <a:avLst/>
          </a:prstGeom>
          <a:noFill/>
        </p:spPr>
        <p:txBody>
          <a:bodyPr wrap="none" rtlCol="0">
            <a:spAutoFit/>
          </a:bodyPr>
          <a:lstStyle/>
          <a:p>
            <a:r>
              <a:rPr lang="en-GB" sz="3200" b="1" u="sng" dirty="0"/>
              <a:t>Living and Learning with Faith, Community and Hope</a:t>
            </a:r>
          </a:p>
        </p:txBody>
      </p:sp>
    </p:spTree>
    <p:extLst>
      <p:ext uri="{BB962C8B-B14F-4D97-AF65-F5344CB8AC3E}">
        <p14:creationId xmlns:p14="http://schemas.microsoft.com/office/powerpoint/2010/main" val="36569926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92634-9170-4A8D-9A76-49AE23E0803C}"/>
              </a:ext>
            </a:extLst>
          </p:cNvPr>
          <p:cNvSpPr>
            <a:spLocks noGrp="1"/>
          </p:cNvSpPr>
          <p:nvPr>
            <p:ph type="title"/>
          </p:nvPr>
        </p:nvSpPr>
        <p:spPr>
          <a:xfrm>
            <a:off x="838200" y="292571"/>
            <a:ext cx="10515600" cy="1325563"/>
          </a:xfrm>
        </p:spPr>
        <p:txBody>
          <a:bodyPr/>
          <a:lstStyle/>
          <a:p>
            <a:pPr algn="ctr"/>
            <a:r>
              <a:rPr lang="en-GB" b="1" u="sng" dirty="0">
                <a:latin typeface="+mn-lt"/>
              </a:rPr>
              <a:t>Christian Values </a:t>
            </a:r>
            <a:r>
              <a:rPr lang="en-GB" dirty="0">
                <a:latin typeface="+mn-lt"/>
              </a:rPr>
              <a:t>– these are the six values which underpin our ethos.</a:t>
            </a:r>
          </a:p>
        </p:txBody>
      </p:sp>
      <p:pic>
        <p:nvPicPr>
          <p:cNvPr id="5" name="Picture 4">
            <a:extLst>
              <a:ext uri="{FF2B5EF4-FFF2-40B4-BE49-F238E27FC236}">
                <a16:creationId xmlns:a16="http://schemas.microsoft.com/office/drawing/2014/main" id="{A9C9F8CF-64E2-CA3E-3405-7E21AE1524BB}"/>
              </a:ext>
            </a:extLst>
          </p:cNvPr>
          <p:cNvPicPr>
            <a:picLocks noChangeAspect="1"/>
          </p:cNvPicPr>
          <p:nvPr/>
        </p:nvPicPr>
        <p:blipFill>
          <a:blip r:embed="rId3"/>
          <a:srcRect r="3961"/>
          <a:stretch>
            <a:fillRect/>
          </a:stretch>
        </p:blipFill>
        <p:spPr>
          <a:xfrm>
            <a:off x="241465" y="1618134"/>
            <a:ext cx="11709070" cy="4833016"/>
          </a:xfrm>
          <a:prstGeom prst="rect">
            <a:avLst/>
          </a:prstGeom>
        </p:spPr>
      </p:pic>
    </p:spTree>
    <p:extLst>
      <p:ext uri="{BB962C8B-B14F-4D97-AF65-F5344CB8AC3E}">
        <p14:creationId xmlns:p14="http://schemas.microsoft.com/office/powerpoint/2010/main" val="33853605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FB6F7-DEA3-F953-1432-6B7FD5E7C36B}"/>
              </a:ext>
            </a:extLst>
          </p:cNvPr>
          <p:cNvSpPr>
            <a:spLocks noGrp="1"/>
          </p:cNvSpPr>
          <p:nvPr>
            <p:ph type="title"/>
          </p:nvPr>
        </p:nvSpPr>
        <p:spPr/>
        <p:txBody>
          <a:bodyPr/>
          <a:lstStyle/>
          <a:p>
            <a:r>
              <a:rPr lang="en-GB" dirty="0">
                <a:solidFill>
                  <a:srgbClr val="000000"/>
                </a:solidFill>
                <a:latin typeface="+mn-lt"/>
                <a:ea typeface="Calibri" panose="020F0502020204030204" pitchFamily="34" charset="0"/>
                <a:cs typeface="Times New Roman" panose="02020603050405020304" pitchFamily="18" charset="0"/>
              </a:rPr>
              <a:t>Behaviour - Five principles of conduct that underpin practice for staff:</a:t>
            </a:r>
            <a:endParaRPr lang="en-GB" dirty="0">
              <a:latin typeface="+mn-lt"/>
            </a:endParaRPr>
          </a:p>
        </p:txBody>
      </p:sp>
      <p:sp>
        <p:nvSpPr>
          <p:cNvPr id="3" name="Content Placeholder 2">
            <a:extLst>
              <a:ext uri="{FF2B5EF4-FFF2-40B4-BE49-F238E27FC236}">
                <a16:creationId xmlns:a16="http://schemas.microsoft.com/office/drawing/2014/main" id="{0B7E9E41-C585-E142-66B6-C1F3D23C1A68}"/>
              </a:ext>
            </a:extLst>
          </p:cNvPr>
          <p:cNvSpPr>
            <a:spLocks noGrp="1"/>
          </p:cNvSpPr>
          <p:nvPr>
            <p:ph idx="1"/>
          </p:nvPr>
        </p:nvSpPr>
        <p:spPr/>
        <p:txBody>
          <a:bodyPr>
            <a:normAutofit lnSpcReduction="10000"/>
          </a:bodyPr>
          <a:lstStyle/>
          <a:p>
            <a:pPr marL="0" indent="0">
              <a:lnSpc>
                <a:spcPct val="115000"/>
              </a:lnSpc>
              <a:spcAft>
                <a:spcPts val="1000"/>
              </a:spcAft>
              <a:buNone/>
            </a:pPr>
            <a:endParaRPr lang="en-GB" sz="2400" dirty="0">
              <a:effectLst/>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n-GB" dirty="0">
                <a:solidFill>
                  <a:srgbClr val="000000"/>
                </a:solidFill>
                <a:effectLst/>
                <a:ea typeface="Calibri" panose="020F0502020204030204" pitchFamily="34" charset="0"/>
                <a:cs typeface="Times New Roman" panose="02020603050405020304" pitchFamily="18" charset="0"/>
              </a:rPr>
              <a:t>Consistent, calm, adult behaviour</a:t>
            </a:r>
          </a:p>
          <a:p>
            <a:pPr marL="342900" lvl="0" indent="-342900">
              <a:lnSpc>
                <a:spcPct val="115000"/>
              </a:lnSpc>
              <a:spcAft>
                <a:spcPts val="1000"/>
              </a:spcAft>
              <a:buFont typeface="Symbol" panose="05050102010706020507" pitchFamily="18" charset="2"/>
              <a:buChar char=""/>
            </a:pPr>
            <a:r>
              <a:rPr lang="en-GB" dirty="0">
                <a:solidFill>
                  <a:srgbClr val="000000"/>
                </a:solidFill>
                <a:effectLst/>
                <a:ea typeface="Calibri" panose="020F0502020204030204" pitchFamily="34" charset="0"/>
                <a:cs typeface="Times New Roman" panose="02020603050405020304" pitchFamily="18" charset="0"/>
              </a:rPr>
              <a:t>First attention for best conduct</a:t>
            </a:r>
          </a:p>
          <a:p>
            <a:pPr marL="342900" lvl="0" indent="-342900">
              <a:lnSpc>
                <a:spcPct val="115000"/>
              </a:lnSpc>
              <a:spcAft>
                <a:spcPts val="1000"/>
              </a:spcAft>
              <a:buFont typeface="Symbol" panose="05050102010706020507" pitchFamily="18" charset="2"/>
              <a:buChar char=""/>
            </a:pPr>
            <a:r>
              <a:rPr lang="en-GB" dirty="0">
                <a:solidFill>
                  <a:srgbClr val="000000"/>
                </a:solidFill>
                <a:effectLst/>
                <a:ea typeface="Calibri" panose="020F0502020204030204" pitchFamily="34" charset="0"/>
                <a:cs typeface="Times New Roman" panose="02020603050405020304" pitchFamily="18" charset="0"/>
              </a:rPr>
              <a:t>Relentless routines</a:t>
            </a:r>
          </a:p>
          <a:p>
            <a:pPr marL="342900" lvl="0" indent="-342900">
              <a:lnSpc>
                <a:spcPct val="115000"/>
              </a:lnSpc>
              <a:spcAft>
                <a:spcPts val="1000"/>
              </a:spcAft>
              <a:buFont typeface="Symbol" panose="05050102010706020507" pitchFamily="18" charset="2"/>
              <a:buChar char=""/>
            </a:pPr>
            <a:r>
              <a:rPr lang="en-GB" dirty="0">
                <a:solidFill>
                  <a:srgbClr val="000000"/>
                </a:solidFill>
                <a:effectLst/>
                <a:ea typeface="Calibri" panose="020F0502020204030204" pitchFamily="34" charset="0"/>
                <a:cs typeface="Times New Roman" panose="02020603050405020304" pitchFamily="18" charset="0"/>
              </a:rPr>
              <a:t>The use of scripts for difficult interventions and conversations</a:t>
            </a:r>
          </a:p>
          <a:p>
            <a:pPr marL="342900" lvl="0" indent="-342900">
              <a:lnSpc>
                <a:spcPct val="115000"/>
              </a:lnSpc>
              <a:spcAft>
                <a:spcPts val="1000"/>
              </a:spcAft>
              <a:buFont typeface="Symbol" panose="05050102010706020507" pitchFamily="18" charset="2"/>
              <a:buChar char=""/>
            </a:pPr>
            <a:r>
              <a:rPr lang="en-GB" dirty="0">
                <a:solidFill>
                  <a:srgbClr val="000000"/>
                </a:solidFill>
                <a:effectLst/>
                <a:ea typeface="Calibri" panose="020F0502020204030204" pitchFamily="34" charset="0"/>
                <a:cs typeface="Times New Roman" panose="02020603050405020304" pitchFamily="18" charset="0"/>
              </a:rPr>
              <a:t>Restorative follow-up</a:t>
            </a:r>
          </a:p>
          <a:p>
            <a:pPr marL="0" indent="0">
              <a:buNone/>
            </a:pPr>
            <a:endParaRPr lang="en-GB" dirty="0"/>
          </a:p>
        </p:txBody>
      </p:sp>
    </p:spTree>
    <p:extLst>
      <p:ext uri="{BB962C8B-B14F-4D97-AF65-F5344CB8AC3E}">
        <p14:creationId xmlns:p14="http://schemas.microsoft.com/office/powerpoint/2010/main" val="42245129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E526B-D538-033D-0B87-1FD729E0FC58}"/>
              </a:ext>
            </a:extLst>
          </p:cNvPr>
          <p:cNvSpPr>
            <a:spLocks noGrp="1"/>
          </p:cNvSpPr>
          <p:nvPr>
            <p:ph type="title"/>
          </p:nvPr>
        </p:nvSpPr>
        <p:spPr/>
        <p:txBody>
          <a:bodyPr/>
          <a:lstStyle/>
          <a:p>
            <a:r>
              <a:rPr lang="en-GB" u="sng" dirty="0">
                <a:latin typeface="+mn-lt"/>
              </a:rPr>
              <a:t>Learning Behaviours</a:t>
            </a:r>
          </a:p>
        </p:txBody>
      </p:sp>
      <p:pic>
        <p:nvPicPr>
          <p:cNvPr id="3" name="Picture 8" descr="Thumbnail Image ">
            <a:extLst>
              <a:ext uri="{FF2B5EF4-FFF2-40B4-BE49-F238E27FC236}">
                <a16:creationId xmlns:a16="http://schemas.microsoft.com/office/drawing/2014/main" id="{03D645E0-45EF-226E-475E-CD336CBF4A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6267" y="1928575"/>
            <a:ext cx="2277533" cy="227753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0" descr="Thumbnail Image ">
            <a:extLst>
              <a:ext uri="{FF2B5EF4-FFF2-40B4-BE49-F238E27FC236}">
                <a16:creationId xmlns:a16="http://schemas.microsoft.com/office/drawing/2014/main" id="{E6805EF7-E5FD-916C-70F2-FBD85C6DE6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82217" y="2151081"/>
            <a:ext cx="2277533" cy="227753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2" descr="Thumbnail Image ">
            <a:extLst>
              <a:ext uri="{FF2B5EF4-FFF2-40B4-BE49-F238E27FC236}">
                <a16:creationId xmlns:a16="http://schemas.microsoft.com/office/drawing/2014/main" id="{CDF6A730-5909-3492-39CA-0A1AE65B538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78707" y="1928575"/>
            <a:ext cx="2276994" cy="227699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4" descr="Thumbnail Image ">
            <a:extLst>
              <a:ext uri="{FF2B5EF4-FFF2-40B4-BE49-F238E27FC236}">
                <a16:creationId xmlns:a16="http://schemas.microsoft.com/office/drawing/2014/main" id="{310FA8EF-DF9C-FA43-234B-00CD7F46C0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74388" y="2151620"/>
            <a:ext cx="2276994" cy="227699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6" descr="Thumbnail Image ">
            <a:extLst>
              <a:ext uri="{FF2B5EF4-FFF2-40B4-BE49-F238E27FC236}">
                <a16:creationId xmlns:a16="http://schemas.microsoft.com/office/drawing/2014/main" id="{43C812F8-7898-7E85-FAAF-378AEC040A5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70069" y="1928575"/>
            <a:ext cx="2276995" cy="227699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8AA79CB-01AB-C20D-7ABA-2C5C3107FC5F}"/>
              </a:ext>
            </a:extLst>
          </p:cNvPr>
          <p:cNvSpPr txBox="1"/>
          <p:nvPr/>
        </p:nvSpPr>
        <p:spPr>
          <a:xfrm>
            <a:off x="8003454" y="4205570"/>
            <a:ext cx="1435017" cy="1200329"/>
          </a:xfrm>
          <a:prstGeom prst="rect">
            <a:avLst/>
          </a:prstGeom>
          <a:noFill/>
        </p:spPr>
        <p:txBody>
          <a:bodyPr wrap="square" rtlCol="0">
            <a:spAutoFit/>
          </a:bodyPr>
          <a:lstStyle/>
          <a:p>
            <a:r>
              <a:rPr lang="en-GB" sz="7200" dirty="0">
                <a:solidFill>
                  <a:srgbClr val="0070C0"/>
                </a:solidFill>
              </a:rPr>
              <a:t>C</a:t>
            </a:r>
          </a:p>
        </p:txBody>
      </p:sp>
      <p:sp>
        <p:nvSpPr>
          <p:cNvPr id="9" name="TextBox 8">
            <a:extLst>
              <a:ext uri="{FF2B5EF4-FFF2-40B4-BE49-F238E27FC236}">
                <a16:creationId xmlns:a16="http://schemas.microsoft.com/office/drawing/2014/main" id="{F155C2B3-B673-14A4-7AAF-0EB4DB37BCA3}"/>
              </a:ext>
            </a:extLst>
          </p:cNvPr>
          <p:cNvSpPr txBox="1"/>
          <p:nvPr/>
        </p:nvSpPr>
        <p:spPr>
          <a:xfrm>
            <a:off x="3207943" y="4288844"/>
            <a:ext cx="1382748" cy="1200329"/>
          </a:xfrm>
          <a:prstGeom prst="rect">
            <a:avLst/>
          </a:prstGeom>
          <a:noFill/>
        </p:spPr>
        <p:txBody>
          <a:bodyPr wrap="square" rtlCol="0">
            <a:spAutoFit/>
          </a:bodyPr>
          <a:lstStyle/>
          <a:p>
            <a:r>
              <a:rPr lang="en-GB" sz="7200" dirty="0">
                <a:solidFill>
                  <a:srgbClr val="FFC000"/>
                </a:solidFill>
              </a:rPr>
              <a:t>E</a:t>
            </a:r>
          </a:p>
        </p:txBody>
      </p:sp>
      <p:sp>
        <p:nvSpPr>
          <p:cNvPr id="10" name="TextBox 9">
            <a:extLst>
              <a:ext uri="{FF2B5EF4-FFF2-40B4-BE49-F238E27FC236}">
                <a16:creationId xmlns:a16="http://schemas.microsoft.com/office/drawing/2014/main" id="{AF9D4F2E-20FC-288F-B1DE-13C803E9F05B}"/>
              </a:ext>
            </a:extLst>
          </p:cNvPr>
          <p:cNvSpPr txBox="1"/>
          <p:nvPr/>
        </p:nvSpPr>
        <p:spPr>
          <a:xfrm>
            <a:off x="5577687" y="3971366"/>
            <a:ext cx="1479814" cy="1200329"/>
          </a:xfrm>
          <a:prstGeom prst="rect">
            <a:avLst/>
          </a:prstGeom>
          <a:noFill/>
        </p:spPr>
        <p:txBody>
          <a:bodyPr wrap="square" rtlCol="0">
            <a:spAutoFit/>
          </a:bodyPr>
          <a:lstStyle/>
          <a:p>
            <a:r>
              <a:rPr lang="en-GB" sz="7200" dirty="0">
                <a:solidFill>
                  <a:srgbClr val="00B050"/>
                </a:solidFill>
              </a:rPr>
              <a:t>A</a:t>
            </a:r>
          </a:p>
        </p:txBody>
      </p:sp>
      <p:sp>
        <p:nvSpPr>
          <p:cNvPr id="11" name="TextBox 10">
            <a:extLst>
              <a:ext uri="{FF2B5EF4-FFF2-40B4-BE49-F238E27FC236}">
                <a16:creationId xmlns:a16="http://schemas.microsoft.com/office/drawing/2014/main" id="{CBD6C198-791D-7B61-8EBC-156C070AA687}"/>
              </a:ext>
            </a:extLst>
          </p:cNvPr>
          <p:cNvSpPr txBox="1"/>
          <p:nvPr/>
        </p:nvSpPr>
        <p:spPr>
          <a:xfrm>
            <a:off x="838200" y="4094712"/>
            <a:ext cx="1382748" cy="1200329"/>
          </a:xfrm>
          <a:prstGeom prst="rect">
            <a:avLst/>
          </a:prstGeom>
          <a:noFill/>
        </p:spPr>
        <p:txBody>
          <a:bodyPr wrap="square" rtlCol="0">
            <a:spAutoFit/>
          </a:bodyPr>
          <a:lstStyle/>
          <a:p>
            <a:r>
              <a:rPr lang="en-GB" sz="7200" dirty="0">
                <a:solidFill>
                  <a:srgbClr val="FF0000"/>
                </a:solidFill>
              </a:rPr>
              <a:t>R</a:t>
            </a:r>
          </a:p>
        </p:txBody>
      </p:sp>
      <p:sp>
        <p:nvSpPr>
          <p:cNvPr id="12" name="TextBox 11">
            <a:extLst>
              <a:ext uri="{FF2B5EF4-FFF2-40B4-BE49-F238E27FC236}">
                <a16:creationId xmlns:a16="http://schemas.microsoft.com/office/drawing/2014/main" id="{74FE13AB-35CC-92CA-B385-7A0662CAB832}"/>
              </a:ext>
            </a:extLst>
          </p:cNvPr>
          <p:cNvSpPr txBox="1"/>
          <p:nvPr/>
        </p:nvSpPr>
        <p:spPr>
          <a:xfrm>
            <a:off x="10328724" y="4033741"/>
            <a:ext cx="1532073" cy="1200329"/>
          </a:xfrm>
          <a:prstGeom prst="rect">
            <a:avLst/>
          </a:prstGeom>
          <a:noFill/>
        </p:spPr>
        <p:txBody>
          <a:bodyPr wrap="square" rtlCol="0">
            <a:spAutoFit/>
          </a:bodyPr>
          <a:lstStyle/>
          <a:p>
            <a:r>
              <a:rPr lang="en-GB" sz="7200" dirty="0">
                <a:solidFill>
                  <a:srgbClr val="7030A0"/>
                </a:solidFill>
              </a:rPr>
              <a:t>H</a:t>
            </a:r>
          </a:p>
        </p:txBody>
      </p:sp>
    </p:spTree>
    <p:extLst>
      <p:ext uri="{BB962C8B-B14F-4D97-AF65-F5344CB8AC3E}">
        <p14:creationId xmlns:p14="http://schemas.microsoft.com/office/powerpoint/2010/main" val="34769736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9A4B1-3F01-2A4C-7FC4-3B90C0657B4E}"/>
              </a:ext>
            </a:extLst>
          </p:cNvPr>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Rewards</a:t>
            </a:r>
          </a:p>
        </p:txBody>
      </p:sp>
      <p:pic>
        <p:nvPicPr>
          <p:cNvPr id="4" name="Picture 3">
            <a:extLst>
              <a:ext uri="{FF2B5EF4-FFF2-40B4-BE49-F238E27FC236}">
                <a16:creationId xmlns:a16="http://schemas.microsoft.com/office/drawing/2014/main" id="{4B06F5EE-C103-8938-59AE-0CA8B6DDA70D}"/>
              </a:ext>
            </a:extLst>
          </p:cNvPr>
          <p:cNvPicPr>
            <a:picLocks noChangeAspect="1"/>
          </p:cNvPicPr>
          <p:nvPr/>
        </p:nvPicPr>
        <p:blipFill>
          <a:blip r:embed="rId3"/>
          <a:stretch>
            <a:fillRect/>
          </a:stretch>
        </p:blipFill>
        <p:spPr>
          <a:xfrm>
            <a:off x="5613046" y="101374"/>
            <a:ext cx="6107899" cy="2000558"/>
          </a:xfrm>
          <a:prstGeom prst="rect">
            <a:avLst/>
          </a:prstGeom>
        </p:spPr>
      </p:pic>
      <p:sp>
        <p:nvSpPr>
          <p:cNvPr id="5" name="TextBox 4">
            <a:extLst>
              <a:ext uri="{FF2B5EF4-FFF2-40B4-BE49-F238E27FC236}">
                <a16:creationId xmlns:a16="http://schemas.microsoft.com/office/drawing/2014/main" id="{634ABCD8-0B52-20B8-BE50-588078305847}"/>
              </a:ext>
            </a:extLst>
          </p:cNvPr>
          <p:cNvSpPr txBox="1"/>
          <p:nvPr/>
        </p:nvSpPr>
        <p:spPr>
          <a:xfrm>
            <a:off x="1282535" y="2212989"/>
            <a:ext cx="10071265" cy="3046988"/>
          </a:xfrm>
          <a:prstGeom prst="rect">
            <a:avLst/>
          </a:prstGeom>
          <a:noFill/>
        </p:spPr>
        <p:txBody>
          <a:bodyPr wrap="square" rtlCol="0">
            <a:spAutoFit/>
          </a:bodyPr>
          <a:lstStyle/>
          <a:p>
            <a:pPr marL="342900" indent="-342900">
              <a:buFont typeface="Arial" panose="020B0604020202020204" pitchFamily="34" charset="0"/>
              <a:buChar char="•"/>
            </a:pPr>
            <a:r>
              <a:rPr lang="en-GB" sz="2400" dirty="0"/>
              <a:t>ClassDojo points for showing learning behaviours and living our vision and values. </a:t>
            </a:r>
          </a:p>
          <a:p>
            <a:pPr marL="342900" indent="-342900">
              <a:buFont typeface="Arial" panose="020B0604020202020204" pitchFamily="34" charset="0"/>
              <a:buChar char="•"/>
            </a:pPr>
            <a:r>
              <a:rPr lang="en-GB" sz="2400" dirty="0"/>
              <a:t>ClassDojo points will be collected by the House Captains and counted up regularly and the weekly winners will be shared in celebration assembly.</a:t>
            </a:r>
          </a:p>
          <a:p>
            <a:pPr marL="342900" indent="-342900">
              <a:buFont typeface="Arial" panose="020B0604020202020204" pitchFamily="34" charset="0"/>
              <a:buChar char="•"/>
            </a:pPr>
            <a:r>
              <a:rPr lang="en-GB" sz="2400" dirty="0"/>
              <a:t>Certificates for demonstrating our vision and our learning behaviours will be given out in Friday’s celebration assembly. </a:t>
            </a:r>
          </a:p>
          <a:p>
            <a:endParaRPr lang="en-GB" sz="2400" dirty="0"/>
          </a:p>
          <a:p>
            <a:endParaRPr lang="en-GB" sz="2400" dirty="0"/>
          </a:p>
        </p:txBody>
      </p:sp>
      <p:sp>
        <p:nvSpPr>
          <p:cNvPr id="6" name="Rectangle: Rounded Corners 5">
            <a:extLst>
              <a:ext uri="{FF2B5EF4-FFF2-40B4-BE49-F238E27FC236}">
                <a16:creationId xmlns:a16="http://schemas.microsoft.com/office/drawing/2014/main" id="{D8A7858C-1F0B-A217-13F4-1208D80307A2}"/>
              </a:ext>
            </a:extLst>
          </p:cNvPr>
          <p:cNvSpPr/>
          <p:nvPr/>
        </p:nvSpPr>
        <p:spPr>
          <a:xfrm>
            <a:off x="1106470" y="5142016"/>
            <a:ext cx="2232561" cy="1116281"/>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dirty="0">
                <a:solidFill>
                  <a:schemeClr val="tx1"/>
                </a:solidFill>
              </a:rPr>
              <a:t>Morland</a:t>
            </a:r>
          </a:p>
        </p:txBody>
      </p:sp>
      <p:sp>
        <p:nvSpPr>
          <p:cNvPr id="7" name="Rectangle: Rounded Corners 6">
            <a:extLst>
              <a:ext uri="{FF2B5EF4-FFF2-40B4-BE49-F238E27FC236}">
                <a16:creationId xmlns:a16="http://schemas.microsoft.com/office/drawing/2014/main" id="{FBE49CFC-C811-3000-0510-FB32B9792D08}"/>
              </a:ext>
            </a:extLst>
          </p:cNvPr>
          <p:cNvSpPr/>
          <p:nvPr/>
        </p:nvSpPr>
        <p:spPr>
          <a:xfrm>
            <a:off x="3770452" y="5142014"/>
            <a:ext cx="2232561" cy="1116281"/>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dirty="0">
                <a:solidFill>
                  <a:schemeClr val="tx1"/>
                </a:solidFill>
              </a:rPr>
              <a:t>Anson</a:t>
            </a:r>
          </a:p>
        </p:txBody>
      </p:sp>
      <p:sp>
        <p:nvSpPr>
          <p:cNvPr id="8" name="Rectangle: Rounded Corners 7">
            <a:extLst>
              <a:ext uri="{FF2B5EF4-FFF2-40B4-BE49-F238E27FC236}">
                <a16:creationId xmlns:a16="http://schemas.microsoft.com/office/drawing/2014/main" id="{5D72E0CD-97A2-C02A-7F12-4161FFD43386}"/>
              </a:ext>
            </a:extLst>
          </p:cNvPr>
          <p:cNvSpPr/>
          <p:nvPr/>
        </p:nvSpPr>
        <p:spPr>
          <a:xfrm>
            <a:off x="6434434" y="5142013"/>
            <a:ext cx="2232561" cy="111628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dirty="0">
                <a:solidFill>
                  <a:schemeClr val="tx1"/>
                </a:solidFill>
              </a:rPr>
              <a:t>Duffield</a:t>
            </a:r>
          </a:p>
        </p:txBody>
      </p:sp>
      <p:sp>
        <p:nvSpPr>
          <p:cNvPr id="9" name="Rectangle: Rounded Corners 8">
            <a:extLst>
              <a:ext uri="{FF2B5EF4-FFF2-40B4-BE49-F238E27FC236}">
                <a16:creationId xmlns:a16="http://schemas.microsoft.com/office/drawing/2014/main" id="{CFE09B35-FA08-4D63-63C8-D58ABF3251A4}"/>
              </a:ext>
            </a:extLst>
          </p:cNvPr>
          <p:cNvSpPr/>
          <p:nvPr/>
        </p:nvSpPr>
        <p:spPr>
          <a:xfrm>
            <a:off x="9096571" y="5142013"/>
            <a:ext cx="2232561" cy="1116281"/>
          </a:xfrm>
          <a:prstGeom prst="round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dirty="0">
                <a:solidFill>
                  <a:schemeClr val="tx1"/>
                </a:solidFill>
              </a:rPr>
              <a:t>Denman</a:t>
            </a:r>
          </a:p>
        </p:txBody>
      </p:sp>
    </p:spTree>
    <p:extLst>
      <p:ext uri="{BB962C8B-B14F-4D97-AF65-F5344CB8AC3E}">
        <p14:creationId xmlns:p14="http://schemas.microsoft.com/office/powerpoint/2010/main" val="10119340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76FD83D9-9B79-7722-CF10-19531C9CC838}"/>
              </a:ext>
            </a:extLst>
          </p:cNvPr>
          <p:cNvPicPr>
            <a:picLocks noGrp="1" noChangeAspect="1"/>
          </p:cNvPicPr>
          <p:nvPr>
            <p:ph idx="4294967295"/>
          </p:nvPr>
        </p:nvPicPr>
        <p:blipFill>
          <a:blip r:embed="rId3"/>
          <a:stretch>
            <a:fillRect/>
          </a:stretch>
        </p:blipFill>
        <p:spPr>
          <a:xfrm>
            <a:off x="828040" y="242145"/>
            <a:ext cx="10535920" cy="6373709"/>
          </a:xfrm>
        </p:spPr>
      </p:pic>
    </p:spTree>
    <p:extLst>
      <p:ext uri="{BB962C8B-B14F-4D97-AF65-F5344CB8AC3E}">
        <p14:creationId xmlns:p14="http://schemas.microsoft.com/office/powerpoint/2010/main" val="3493958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DC68D07-F508-4A64-D097-5C6F0F4F95FB}"/>
              </a:ext>
            </a:extLst>
          </p:cNvPr>
          <p:cNvPicPr>
            <a:picLocks noChangeAspect="1"/>
          </p:cNvPicPr>
          <p:nvPr/>
        </p:nvPicPr>
        <p:blipFill>
          <a:blip r:embed="rId3"/>
          <a:stretch>
            <a:fillRect/>
          </a:stretch>
        </p:blipFill>
        <p:spPr>
          <a:xfrm>
            <a:off x="1066800" y="37460"/>
            <a:ext cx="10139680" cy="6837894"/>
          </a:xfrm>
          <a:prstGeom prst="rect">
            <a:avLst/>
          </a:prstGeom>
        </p:spPr>
      </p:pic>
    </p:spTree>
    <p:extLst>
      <p:ext uri="{BB962C8B-B14F-4D97-AF65-F5344CB8AC3E}">
        <p14:creationId xmlns:p14="http://schemas.microsoft.com/office/powerpoint/2010/main" val="860210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4D05D-B1A6-9BFF-A2C3-8885A219302E}"/>
              </a:ext>
            </a:extLst>
          </p:cNvPr>
          <p:cNvSpPr>
            <a:spLocks noGrp="1"/>
          </p:cNvSpPr>
          <p:nvPr>
            <p:ph type="title"/>
          </p:nvPr>
        </p:nvSpPr>
        <p:spPr/>
        <p:txBody>
          <a:bodyPr/>
          <a:lstStyle/>
          <a:p>
            <a:r>
              <a:rPr lang="en-GB" dirty="0">
                <a:latin typeface="+mn-lt"/>
              </a:rPr>
              <a:t>Information about Wolves class</a:t>
            </a:r>
          </a:p>
        </p:txBody>
      </p:sp>
      <p:pic>
        <p:nvPicPr>
          <p:cNvPr id="5" name="Content Placeholder 4">
            <a:extLst>
              <a:ext uri="{FF2B5EF4-FFF2-40B4-BE49-F238E27FC236}">
                <a16:creationId xmlns:a16="http://schemas.microsoft.com/office/drawing/2014/main" id="{C29D2EC5-932A-73A6-9CEB-550661DFCB40}"/>
              </a:ext>
            </a:extLst>
          </p:cNvPr>
          <p:cNvPicPr>
            <a:picLocks noGrp="1" noChangeAspect="1"/>
          </p:cNvPicPr>
          <p:nvPr>
            <p:ph idx="1"/>
          </p:nvPr>
        </p:nvPicPr>
        <p:blipFill>
          <a:blip r:embed="rId3"/>
          <a:stretch>
            <a:fillRect/>
          </a:stretch>
        </p:blipFill>
        <p:spPr>
          <a:xfrm>
            <a:off x="6855870" y="1166128"/>
            <a:ext cx="2288444" cy="2895325"/>
          </a:xfrm>
        </p:spPr>
      </p:pic>
      <p:pic>
        <p:nvPicPr>
          <p:cNvPr id="7" name="Picture 6">
            <a:extLst>
              <a:ext uri="{FF2B5EF4-FFF2-40B4-BE49-F238E27FC236}">
                <a16:creationId xmlns:a16="http://schemas.microsoft.com/office/drawing/2014/main" id="{C0BB158E-5E68-8F00-6C0E-C94808E50F4A}"/>
              </a:ext>
            </a:extLst>
          </p:cNvPr>
          <p:cNvPicPr>
            <a:picLocks noChangeAspect="1"/>
          </p:cNvPicPr>
          <p:nvPr/>
        </p:nvPicPr>
        <p:blipFill>
          <a:blip r:embed="rId4"/>
          <a:stretch>
            <a:fillRect/>
          </a:stretch>
        </p:blipFill>
        <p:spPr>
          <a:xfrm>
            <a:off x="446315" y="2876069"/>
            <a:ext cx="4017529" cy="3195761"/>
          </a:xfrm>
          <a:prstGeom prst="rect">
            <a:avLst/>
          </a:prstGeom>
        </p:spPr>
      </p:pic>
      <p:pic>
        <p:nvPicPr>
          <p:cNvPr id="9" name="Picture 8">
            <a:extLst>
              <a:ext uri="{FF2B5EF4-FFF2-40B4-BE49-F238E27FC236}">
                <a16:creationId xmlns:a16="http://schemas.microsoft.com/office/drawing/2014/main" id="{EB43DD46-09DC-B3FA-EDD3-0D3559CCD1EB}"/>
              </a:ext>
            </a:extLst>
          </p:cNvPr>
          <p:cNvPicPr>
            <a:picLocks noChangeAspect="1"/>
          </p:cNvPicPr>
          <p:nvPr/>
        </p:nvPicPr>
        <p:blipFill>
          <a:blip r:embed="rId5"/>
          <a:stretch>
            <a:fillRect/>
          </a:stretch>
        </p:blipFill>
        <p:spPr>
          <a:xfrm>
            <a:off x="9144314" y="1264256"/>
            <a:ext cx="2096340" cy="2579205"/>
          </a:xfrm>
          <a:prstGeom prst="rect">
            <a:avLst/>
          </a:prstGeom>
        </p:spPr>
      </p:pic>
      <p:pic>
        <p:nvPicPr>
          <p:cNvPr id="11" name="Picture 10">
            <a:extLst>
              <a:ext uri="{FF2B5EF4-FFF2-40B4-BE49-F238E27FC236}">
                <a16:creationId xmlns:a16="http://schemas.microsoft.com/office/drawing/2014/main" id="{8844558B-3A75-77D6-2E64-DC580786524A}"/>
              </a:ext>
            </a:extLst>
          </p:cNvPr>
          <p:cNvPicPr>
            <a:picLocks noChangeAspect="1"/>
          </p:cNvPicPr>
          <p:nvPr/>
        </p:nvPicPr>
        <p:blipFill>
          <a:blip r:embed="rId6"/>
          <a:stretch>
            <a:fillRect/>
          </a:stretch>
        </p:blipFill>
        <p:spPr>
          <a:xfrm>
            <a:off x="6855870" y="3941589"/>
            <a:ext cx="2288444" cy="3019664"/>
          </a:xfrm>
          <a:prstGeom prst="rect">
            <a:avLst/>
          </a:prstGeom>
        </p:spPr>
      </p:pic>
      <p:pic>
        <p:nvPicPr>
          <p:cNvPr id="13" name="Picture 12">
            <a:extLst>
              <a:ext uri="{FF2B5EF4-FFF2-40B4-BE49-F238E27FC236}">
                <a16:creationId xmlns:a16="http://schemas.microsoft.com/office/drawing/2014/main" id="{47EAD215-20C9-CBEA-354C-0DE9270C88B4}"/>
              </a:ext>
            </a:extLst>
          </p:cNvPr>
          <p:cNvPicPr>
            <a:picLocks noChangeAspect="1"/>
          </p:cNvPicPr>
          <p:nvPr/>
        </p:nvPicPr>
        <p:blipFill>
          <a:blip r:embed="rId7"/>
          <a:stretch>
            <a:fillRect/>
          </a:stretch>
        </p:blipFill>
        <p:spPr>
          <a:xfrm>
            <a:off x="9521169" y="3623919"/>
            <a:ext cx="2288443" cy="2330242"/>
          </a:xfrm>
          <a:prstGeom prst="rect">
            <a:avLst/>
          </a:prstGeom>
        </p:spPr>
      </p:pic>
      <p:pic>
        <p:nvPicPr>
          <p:cNvPr id="15" name="Picture 14">
            <a:extLst>
              <a:ext uri="{FF2B5EF4-FFF2-40B4-BE49-F238E27FC236}">
                <a16:creationId xmlns:a16="http://schemas.microsoft.com/office/drawing/2014/main" id="{AA29CB0A-6216-01ED-5D09-96CC45D2AD09}"/>
              </a:ext>
            </a:extLst>
          </p:cNvPr>
          <p:cNvPicPr>
            <a:picLocks noChangeAspect="1"/>
          </p:cNvPicPr>
          <p:nvPr/>
        </p:nvPicPr>
        <p:blipFill>
          <a:blip r:embed="rId8"/>
          <a:stretch>
            <a:fillRect/>
          </a:stretch>
        </p:blipFill>
        <p:spPr>
          <a:xfrm>
            <a:off x="4242016" y="2029449"/>
            <a:ext cx="2288444" cy="1693243"/>
          </a:xfrm>
          <a:prstGeom prst="rect">
            <a:avLst/>
          </a:prstGeom>
        </p:spPr>
      </p:pic>
    </p:spTree>
    <p:extLst>
      <p:ext uri="{BB962C8B-B14F-4D97-AF65-F5344CB8AC3E}">
        <p14:creationId xmlns:p14="http://schemas.microsoft.com/office/powerpoint/2010/main" val="27309177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The adults who will work with our class are</a:t>
            </a:r>
            <a:r>
              <a:rPr lang="en-GB" dirty="0"/>
              <a:t>:</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Miss Knowles (all the time)</a:t>
            </a:r>
          </a:p>
          <a:p>
            <a:r>
              <a:rPr lang="en-GB" dirty="0"/>
              <a:t>Ms Jeffries &amp; Mrs Finch</a:t>
            </a:r>
          </a:p>
          <a:p>
            <a:endParaRPr lang="en-GB" dirty="0"/>
          </a:p>
          <a:p>
            <a:r>
              <a:rPr lang="en-GB" dirty="0"/>
              <a:t>Mrs Callahan &amp; Miss Priddle - Wednesday PM</a:t>
            </a:r>
          </a:p>
          <a:p>
            <a:pPr marL="0" indent="0">
              <a:buNone/>
            </a:pPr>
            <a:endParaRPr lang="en-GB" dirty="0"/>
          </a:p>
          <a:p>
            <a:r>
              <a:rPr lang="en-GB" dirty="0"/>
              <a:t>Mrs Callahan (SENCo) for advice</a:t>
            </a:r>
          </a:p>
        </p:txBody>
      </p:sp>
      <p:pic>
        <p:nvPicPr>
          <p:cNvPr id="4" name="Picture 3" descr="A black and white shield with a cross and flowers&#10;&#10;Description automatically generated">
            <a:extLst>
              <a:ext uri="{FF2B5EF4-FFF2-40B4-BE49-F238E27FC236}">
                <a16:creationId xmlns:a16="http://schemas.microsoft.com/office/drawing/2014/main" id="{3D8A3A61-E611-A85D-2A7D-7C535B367EED}"/>
              </a:ext>
            </a:extLst>
          </p:cNvPr>
          <p:cNvPicPr>
            <a:picLocks noChangeAspect="1"/>
          </p:cNvPicPr>
          <p:nvPr/>
        </p:nvPicPr>
        <p:blipFill>
          <a:blip r:embed="rId3"/>
          <a:stretch>
            <a:fillRect/>
          </a:stretch>
        </p:blipFill>
        <p:spPr>
          <a:xfrm>
            <a:off x="10356734" y="4481513"/>
            <a:ext cx="1552575" cy="1695450"/>
          </a:xfrm>
          <a:prstGeom prst="rect">
            <a:avLst/>
          </a:prstGeom>
        </p:spPr>
      </p:pic>
    </p:spTree>
    <p:extLst>
      <p:ext uri="{BB962C8B-B14F-4D97-AF65-F5344CB8AC3E}">
        <p14:creationId xmlns:p14="http://schemas.microsoft.com/office/powerpoint/2010/main" val="36774395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Routines </a:t>
            </a:r>
          </a:p>
        </p:txBody>
      </p:sp>
      <p:sp>
        <p:nvSpPr>
          <p:cNvPr id="3" name="Content Placeholder 2"/>
          <p:cNvSpPr>
            <a:spLocks noGrp="1"/>
          </p:cNvSpPr>
          <p:nvPr>
            <p:ph idx="1"/>
          </p:nvPr>
        </p:nvSpPr>
        <p:spPr/>
        <p:txBody>
          <a:bodyPr vert="horz" lIns="91440" tIns="45720" rIns="91440" bIns="45720" rtlCol="0" anchor="t">
            <a:normAutofit fontScale="92500" lnSpcReduction="20000"/>
          </a:bodyPr>
          <a:lstStyle/>
          <a:p>
            <a:r>
              <a:rPr lang="en-GB" dirty="0">
                <a:solidFill>
                  <a:srgbClr val="FF0000"/>
                </a:solidFill>
              </a:rPr>
              <a:t>PE is on Monday and Thursday. </a:t>
            </a:r>
            <a:r>
              <a:rPr lang="en-GB" dirty="0"/>
              <a:t>The children will need to have both an indoor and outdoor PE kit in school. They should aim to have their kits in school every day.</a:t>
            </a:r>
          </a:p>
          <a:p>
            <a:r>
              <a:rPr lang="en-GB" dirty="0"/>
              <a:t>Reading Books will be allocated through the Rocket Phonics/ Reading Planets platform/ or selected from the class library.</a:t>
            </a:r>
          </a:p>
          <a:p>
            <a:r>
              <a:rPr lang="en-GB" dirty="0"/>
              <a:t>Homework is uploaded </a:t>
            </a:r>
            <a:r>
              <a:rPr lang="en-GB" dirty="0">
                <a:solidFill>
                  <a:srgbClr val="FF0000"/>
                </a:solidFill>
              </a:rPr>
              <a:t>on Google Classrooms/handed out </a:t>
            </a:r>
            <a:r>
              <a:rPr lang="en-GB" dirty="0"/>
              <a:t>on </a:t>
            </a:r>
            <a:r>
              <a:rPr lang="en-GB" dirty="0">
                <a:solidFill>
                  <a:srgbClr val="FF0000"/>
                </a:solidFill>
              </a:rPr>
              <a:t>Thursday. </a:t>
            </a:r>
            <a:r>
              <a:rPr lang="en-GB" dirty="0"/>
              <a:t>The deadline is </a:t>
            </a:r>
            <a:r>
              <a:rPr lang="en-GB" dirty="0">
                <a:solidFill>
                  <a:srgbClr val="FF0000"/>
                </a:solidFill>
              </a:rPr>
              <a:t>Thursday. </a:t>
            </a:r>
            <a:r>
              <a:rPr lang="en-GB" dirty="0"/>
              <a:t>If you have any difficulty accessing Google classrooms please email me. </a:t>
            </a:r>
            <a:endParaRPr lang="en-GB" dirty="0">
              <a:solidFill>
                <a:srgbClr val="FF0000"/>
              </a:solidFill>
              <a:cs typeface="Calibri"/>
            </a:endParaRPr>
          </a:p>
          <a:p>
            <a:r>
              <a:rPr lang="en-GB" dirty="0"/>
              <a:t>Children need to be appropriately clothed and bring water, a snack and book bag (with book and reading record) to school every day. </a:t>
            </a:r>
          </a:p>
          <a:p>
            <a:r>
              <a:rPr lang="en-GB" b="1" dirty="0"/>
              <a:t>Children do not need to bring anything else to school.</a:t>
            </a:r>
          </a:p>
          <a:p>
            <a:r>
              <a:rPr lang="en-GB" dirty="0" err="1"/>
              <a:t>Childrens</a:t>
            </a:r>
            <a:r>
              <a:rPr lang="en-GB" dirty="0"/>
              <a:t> reading records need to be in daily but will be checked on Thursday for 4 reads.</a:t>
            </a:r>
          </a:p>
        </p:txBody>
      </p:sp>
      <p:pic>
        <p:nvPicPr>
          <p:cNvPr id="4" name="Picture 3" descr="A black and white shield with a cross and flowers&#10;&#10;Description automatically generated">
            <a:extLst>
              <a:ext uri="{FF2B5EF4-FFF2-40B4-BE49-F238E27FC236}">
                <a16:creationId xmlns:a16="http://schemas.microsoft.com/office/drawing/2014/main" id="{B09132ED-EBE0-AE61-4A15-DD81B7B706A4}"/>
              </a:ext>
            </a:extLst>
          </p:cNvPr>
          <p:cNvPicPr>
            <a:picLocks noChangeAspect="1"/>
          </p:cNvPicPr>
          <p:nvPr/>
        </p:nvPicPr>
        <p:blipFill>
          <a:blip r:embed="rId3"/>
          <a:stretch>
            <a:fillRect/>
          </a:stretch>
        </p:blipFill>
        <p:spPr>
          <a:xfrm>
            <a:off x="10484204" y="107664"/>
            <a:ext cx="1477624" cy="1583024"/>
          </a:xfrm>
          <a:prstGeom prst="rect">
            <a:avLst/>
          </a:prstGeom>
        </p:spPr>
      </p:pic>
    </p:spTree>
    <p:extLst>
      <p:ext uri="{BB962C8B-B14F-4D97-AF65-F5344CB8AC3E}">
        <p14:creationId xmlns:p14="http://schemas.microsoft.com/office/powerpoint/2010/main" val="2451615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a:t>Curriculum</a:t>
            </a:r>
            <a:endParaRPr lang="en-GB" u="sng" dirty="0"/>
          </a:p>
        </p:txBody>
      </p:sp>
      <p:sp>
        <p:nvSpPr>
          <p:cNvPr id="3" name="Content Placeholder 2"/>
          <p:cNvSpPr>
            <a:spLocks noGrp="1"/>
          </p:cNvSpPr>
          <p:nvPr>
            <p:ph idx="1"/>
          </p:nvPr>
        </p:nvSpPr>
        <p:spPr>
          <a:xfrm>
            <a:off x="487218" y="1520825"/>
            <a:ext cx="10515600" cy="4351338"/>
          </a:xfrm>
        </p:spPr>
        <p:txBody>
          <a:bodyPr vert="horz" lIns="91440" tIns="45720" rIns="91440" bIns="45720" rtlCol="0" anchor="t">
            <a:normAutofit/>
          </a:bodyPr>
          <a:lstStyle/>
          <a:p>
            <a:pPr marL="0" indent="0">
              <a:buNone/>
            </a:pPr>
            <a:r>
              <a:rPr lang="en-GB" dirty="0"/>
              <a:t>We want our children to have a broad and balanced curriculum. </a:t>
            </a:r>
          </a:p>
          <a:p>
            <a:pPr marL="0" indent="0">
              <a:buNone/>
            </a:pPr>
            <a:endParaRPr lang="en-GB" dirty="0"/>
          </a:p>
          <a:p>
            <a:pPr marL="0" indent="0">
              <a:buNone/>
            </a:pPr>
            <a:r>
              <a:rPr lang="en-GB" dirty="0"/>
              <a:t>Mornings: maths, English, reading, spelling</a:t>
            </a:r>
          </a:p>
          <a:p>
            <a:pPr marL="0" indent="0">
              <a:buNone/>
            </a:pPr>
            <a:endParaRPr lang="en-GB" b="1" dirty="0"/>
          </a:p>
          <a:p>
            <a:pPr marL="0" indent="0">
              <a:buNone/>
            </a:pPr>
            <a:r>
              <a:rPr lang="en-GB" dirty="0"/>
              <a:t>Afternoons: History, Geography, Art, DT, RE, PE, French, Science, Computing, Music, PSHE</a:t>
            </a:r>
            <a:endParaRPr lang="en-GB" dirty="0">
              <a:cs typeface="Calibri"/>
            </a:endParaRPr>
          </a:p>
        </p:txBody>
      </p:sp>
      <p:pic>
        <p:nvPicPr>
          <p:cNvPr id="4" name="Picture 3" descr="A black and white shield with a cross and flowers&#10;&#10;Description automatically generated">
            <a:extLst>
              <a:ext uri="{FF2B5EF4-FFF2-40B4-BE49-F238E27FC236}">
                <a16:creationId xmlns:a16="http://schemas.microsoft.com/office/drawing/2014/main" id="{452E81F7-C337-33D0-78DE-094C55070805}"/>
              </a:ext>
            </a:extLst>
          </p:cNvPr>
          <p:cNvPicPr>
            <a:picLocks noChangeAspect="1"/>
          </p:cNvPicPr>
          <p:nvPr/>
        </p:nvPicPr>
        <p:blipFill>
          <a:blip r:embed="rId3"/>
          <a:stretch>
            <a:fillRect/>
          </a:stretch>
        </p:blipFill>
        <p:spPr>
          <a:xfrm>
            <a:off x="10484204" y="107664"/>
            <a:ext cx="1477624" cy="1583024"/>
          </a:xfrm>
          <a:prstGeom prst="rect">
            <a:avLst/>
          </a:prstGeom>
        </p:spPr>
      </p:pic>
    </p:spTree>
    <p:extLst>
      <p:ext uri="{BB962C8B-B14F-4D97-AF65-F5344CB8AC3E}">
        <p14:creationId xmlns:p14="http://schemas.microsoft.com/office/powerpoint/2010/main" val="17208474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1D1D26ED-2A84-C35D-8C11-E75191DC6AE4}"/>
              </a:ext>
            </a:extLst>
          </p:cNvPr>
          <p:cNvPicPr>
            <a:picLocks noGrp="1" noChangeAspect="1"/>
          </p:cNvPicPr>
          <p:nvPr>
            <p:ph idx="1"/>
          </p:nvPr>
        </p:nvPicPr>
        <p:blipFill>
          <a:blip r:embed="rId2"/>
          <a:stretch>
            <a:fillRect/>
          </a:stretch>
        </p:blipFill>
        <p:spPr>
          <a:xfrm>
            <a:off x="1032753" y="422786"/>
            <a:ext cx="10126494" cy="6474660"/>
          </a:xfrm>
          <a:prstGeom prst="rect">
            <a:avLst/>
          </a:prstGeom>
        </p:spPr>
      </p:pic>
      <p:sp>
        <p:nvSpPr>
          <p:cNvPr id="2" name="Title 1">
            <a:extLst>
              <a:ext uri="{FF2B5EF4-FFF2-40B4-BE49-F238E27FC236}">
                <a16:creationId xmlns:a16="http://schemas.microsoft.com/office/drawing/2014/main" id="{3950187A-AC53-060F-FCBC-5CE43341B950}"/>
              </a:ext>
            </a:extLst>
          </p:cNvPr>
          <p:cNvSpPr>
            <a:spLocks noGrp="1"/>
          </p:cNvSpPr>
          <p:nvPr>
            <p:ph type="title"/>
          </p:nvPr>
        </p:nvSpPr>
        <p:spPr>
          <a:xfrm>
            <a:off x="4719484" y="-239995"/>
            <a:ext cx="2753032" cy="1325563"/>
          </a:xfrm>
        </p:spPr>
        <p:txBody>
          <a:bodyPr/>
          <a:lstStyle/>
          <a:p>
            <a:r>
              <a:rPr lang="en-GB" dirty="0"/>
              <a:t>Timetable</a:t>
            </a:r>
          </a:p>
        </p:txBody>
      </p:sp>
    </p:spTree>
    <p:extLst>
      <p:ext uri="{BB962C8B-B14F-4D97-AF65-F5344CB8AC3E}">
        <p14:creationId xmlns:p14="http://schemas.microsoft.com/office/powerpoint/2010/main" val="15820097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mn-lt"/>
              </a:rPr>
              <a:t>How we teach:</a:t>
            </a:r>
          </a:p>
        </p:txBody>
      </p:sp>
      <p:sp>
        <p:nvSpPr>
          <p:cNvPr id="3" name="Content Placeholder 2"/>
          <p:cNvSpPr>
            <a:spLocks noGrp="1"/>
          </p:cNvSpPr>
          <p:nvPr>
            <p:ph idx="1"/>
          </p:nvPr>
        </p:nvSpPr>
        <p:spPr>
          <a:xfrm>
            <a:off x="541934" y="1777032"/>
            <a:ext cx="10515600" cy="4812611"/>
          </a:xfrm>
        </p:spPr>
        <p:txBody>
          <a:bodyPr vert="horz" lIns="91440" tIns="45720" rIns="91440" bIns="45720" rtlCol="0" anchor="t">
            <a:normAutofit fontScale="92500" lnSpcReduction="10000"/>
          </a:bodyPr>
          <a:lstStyle/>
          <a:p>
            <a:r>
              <a:rPr lang="en-GB" dirty="0"/>
              <a:t>Pitch our lessons well and ensure learning happens every lesson, every day.</a:t>
            </a:r>
          </a:p>
          <a:p>
            <a:r>
              <a:rPr lang="en-GB" dirty="0"/>
              <a:t>We ensure consolidation and progression through our planning and medium-term planning structure. </a:t>
            </a:r>
          </a:p>
          <a:p>
            <a:r>
              <a:rPr lang="en-GB" dirty="0"/>
              <a:t>Help children who are finding things difficult (either academically, socially or emotionally) - we want to close gaps and overcome barriers.</a:t>
            </a:r>
          </a:p>
          <a:p>
            <a:r>
              <a:rPr lang="en-GB" dirty="0"/>
              <a:t>Ensure that children are challenged. Learning is hard…</a:t>
            </a:r>
          </a:p>
          <a:p>
            <a:r>
              <a:rPr lang="en-GB" dirty="0"/>
              <a:t>Promote the REACH learning behaviours so that children learn how to be life-long independent learners.</a:t>
            </a:r>
          </a:p>
          <a:p>
            <a:r>
              <a:rPr lang="en-GB" dirty="0"/>
              <a:t>Staff work as a team and share good practice with each other</a:t>
            </a:r>
            <a:r>
              <a:rPr lang="en-GB" dirty="0">
                <a:cs typeface="Calibri"/>
              </a:rPr>
              <a:t> </a:t>
            </a:r>
            <a:r>
              <a:rPr lang="en-GB" dirty="0"/>
              <a:t>- we use lots of different professionals both in school and out. </a:t>
            </a:r>
          </a:p>
          <a:p>
            <a:endParaRPr lang="en-GB" dirty="0"/>
          </a:p>
          <a:p>
            <a:pPr marL="0" indent="0" algn="ctr">
              <a:buNone/>
            </a:pPr>
            <a:r>
              <a:rPr lang="en-GB" dirty="0"/>
              <a:t>Our Learning and Teaching policy is on the school website. </a:t>
            </a:r>
          </a:p>
        </p:txBody>
      </p:sp>
      <p:pic>
        <p:nvPicPr>
          <p:cNvPr id="4" name="Picture 3" descr="A black and white shield with a cross and flowers&#10;&#10;Description automatically generated">
            <a:extLst>
              <a:ext uri="{FF2B5EF4-FFF2-40B4-BE49-F238E27FC236}">
                <a16:creationId xmlns:a16="http://schemas.microsoft.com/office/drawing/2014/main" id="{C9880037-35E8-6867-D008-F5017799BEDF}"/>
              </a:ext>
            </a:extLst>
          </p:cNvPr>
          <p:cNvPicPr>
            <a:picLocks noChangeAspect="1"/>
          </p:cNvPicPr>
          <p:nvPr/>
        </p:nvPicPr>
        <p:blipFill>
          <a:blip r:embed="rId3"/>
          <a:stretch>
            <a:fillRect/>
          </a:stretch>
        </p:blipFill>
        <p:spPr>
          <a:xfrm>
            <a:off x="10484204" y="107664"/>
            <a:ext cx="1477624" cy="1583024"/>
          </a:xfrm>
          <a:prstGeom prst="rect">
            <a:avLst/>
          </a:prstGeom>
        </p:spPr>
      </p:pic>
    </p:spTree>
    <p:extLst>
      <p:ext uri="{BB962C8B-B14F-4D97-AF65-F5344CB8AC3E}">
        <p14:creationId xmlns:p14="http://schemas.microsoft.com/office/powerpoint/2010/main" val="21971984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black and white shield with a cross and flowers&#10;&#10;Description automatically generated">
            <a:extLst>
              <a:ext uri="{FF2B5EF4-FFF2-40B4-BE49-F238E27FC236}">
                <a16:creationId xmlns:a16="http://schemas.microsoft.com/office/drawing/2014/main" id="{2CEEEF5E-91A4-1FCA-77CB-0285D36387B7}"/>
              </a:ext>
            </a:extLst>
          </p:cNvPr>
          <p:cNvPicPr>
            <a:picLocks noChangeAspect="1"/>
          </p:cNvPicPr>
          <p:nvPr/>
        </p:nvPicPr>
        <p:blipFill>
          <a:blip r:embed="rId2"/>
          <a:stretch>
            <a:fillRect/>
          </a:stretch>
        </p:blipFill>
        <p:spPr>
          <a:xfrm>
            <a:off x="10484204" y="107664"/>
            <a:ext cx="1477624" cy="1583024"/>
          </a:xfrm>
          <a:prstGeom prst="rect">
            <a:avLst/>
          </a:prstGeom>
        </p:spPr>
      </p:pic>
      <p:sp>
        <p:nvSpPr>
          <p:cNvPr id="3" name="Title 1">
            <a:extLst>
              <a:ext uri="{FF2B5EF4-FFF2-40B4-BE49-F238E27FC236}">
                <a16:creationId xmlns:a16="http://schemas.microsoft.com/office/drawing/2014/main" id="{B61C606F-F5FC-A14D-6E7B-5AACE0919D90}"/>
              </a:ext>
            </a:extLst>
          </p:cNvPr>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latin typeface="+mn-lt"/>
              </a:rPr>
              <a:t>Reading:</a:t>
            </a:r>
          </a:p>
        </p:txBody>
      </p:sp>
      <p:sp>
        <p:nvSpPr>
          <p:cNvPr id="4" name="TextBox 3">
            <a:extLst>
              <a:ext uri="{FF2B5EF4-FFF2-40B4-BE49-F238E27FC236}">
                <a16:creationId xmlns:a16="http://schemas.microsoft.com/office/drawing/2014/main" id="{E377E30F-06AC-14A8-2255-972F24EF18B6}"/>
              </a:ext>
            </a:extLst>
          </p:cNvPr>
          <p:cNvSpPr txBox="1"/>
          <p:nvPr/>
        </p:nvSpPr>
        <p:spPr>
          <a:xfrm>
            <a:off x="230172" y="1027906"/>
            <a:ext cx="11628152" cy="5324535"/>
          </a:xfrm>
          <a:prstGeom prst="rect">
            <a:avLst/>
          </a:prstGeom>
          <a:noFill/>
        </p:spPr>
        <p:txBody>
          <a:bodyPr wrap="square" rtlCol="0">
            <a:spAutoFit/>
          </a:bodyPr>
          <a:lstStyle/>
          <a:p>
            <a:r>
              <a:rPr lang="en-GB" sz="2000" dirty="0"/>
              <a:t>Reading is a key skill and fundamental for learning across the curriculum.</a:t>
            </a:r>
          </a:p>
          <a:p>
            <a:endParaRPr lang="en-GB" sz="2000" dirty="0"/>
          </a:p>
          <a:p>
            <a:pPr fontAlgn="t"/>
            <a:r>
              <a:rPr lang="en-GB" sz="2000" b="1" dirty="0"/>
              <a:t>1. Listen to them read every day</a:t>
            </a:r>
          </a:p>
          <a:p>
            <a:pPr fontAlgn="t"/>
            <a:r>
              <a:rPr lang="en-GB" sz="2000" dirty="0"/>
              <a:t>A small amount of reading practise every day is likely to be more useful than a large block all at once.</a:t>
            </a:r>
          </a:p>
          <a:p>
            <a:pPr fontAlgn="t"/>
            <a:r>
              <a:rPr lang="en-GB" sz="2000" b="1" dirty="0"/>
              <a:t>		Linking the sounds to the letters</a:t>
            </a:r>
            <a:r>
              <a:rPr lang="en-GB" sz="2000" dirty="0"/>
              <a:t>. </a:t>
            </a:r>
          </a:p>
          <a:p>
            <a:pPr fontAlgn="t"/>
            <a:r>
              <a:rPr lang="en-GB" sz="2000" b="1" dirty="0"/>
              <a:t>		Don’t be afraid to reread</a:t>
            </a:r>
            <a:r>
              <a:rPr lang="en-GB" sz="2000" dirty="0"/>
              <a:t>. </a:t>
            </a:r>
          </a:p>
          <a:p>
            <a:pPr fontAlgn="t"/>
            <a:r>
              <a:rPr lang="en-GB" sz="2000" b="1" dirty="0"/>
              <a:t>		Practise reading away from reading books</a:t>
            </a:r>
            <a:r>
              <a:rPr lang="en-GB" sz="2000" dirty="0"/>
              <a:t>. The world is full of text to read – if there are words in the environment that children can read, encourage them to read them as much as possible. There’s nothing like the feeling of using your new reading powers in the real world!</a:t>
            </a:r>
          </a:p>
          <a:p>
            <a:pPr fontAlgn="t"/>
            <a:r>
              <a:rPr lang="en-GB" sz="2000" b="1" dirty="0"/>
              <a:t>2. Read </a:t>
            </a:r>
            <a:r>
              <a:rPr lang="en-GB" sz="2000" b="1" i="1" dirty="0"/>
              <a:t>to</a:t>
            </a:r>
            <a:r>
              <a:rPr lang="en-GB" sz="2000" b="1" dirty="0"/>
              <a:t> them every day</a:t>
            </a:r>
          </a:p>
          <a:p>
            <a:pPr fontAlgn="t"/>
            <a:r>
              <a:rPr lang="en-GB" sz="2000" dirty="0"/>
              <a:t>Listening to books and stories that they can’t yet read independently is vital for helping them to enjoy reading, develop their language skills and comprehension, and eventually become a confident reader themselves. We need to drench them in language!</a:t>
            </a:r>
          </a:p>
          <a:p>
            <a:pPr fontAlgn="t"/>
            <a:r>
              <a:rPr lang="en-GB" sz="2000" b="1" dirty="0"/>
              <a:t>		Make a regular time.</a:t>
            </a:r>
            <a:r>
              <a:rPr lang="en-GB" sz="2000" dirty="0"/>
              <a:t> </a:t>
            </a:r>
          </a:p>
          <a:p>
            <a:pPr fontAlgn="t"/>
            <a:r>
              <a:rPr lang="en-GB" sz="2000" b="1" dirty="0"/>
              <a:t>		Choose a wide range of books</a:t>
            </a:r>
            <a:r>
              <a:rPr lang="en-GB" sz="2000" dirty="0"/>
              <a:t>. </a:t>
            </a:r>
          </a:p>
          <a:p>
            <a:pPr fontAlgn="t"/>
            <a:r>
              <a:rPr lang="en-GB" sz="2000" b="1" dirty="0"/>
              <a:t>		Don’t be afraid to re-read</a:t>
            </a:r>
            <a:r>
              <a:rPr lang="en-GB" sz="2000" dirty="0"/>
              <a:t>. </a:t>
            </a:r>
          </a:p>
          <a:p>
            <a:pPr fontAlgn="t"/>
            <a:endParaRPr lang="en-GB" sz="2000" dirty="0"/>
          </a:p>
        </p:txBody>
      </p:sp>
      <p:pic>
        <p:nvPicPr>
          <p:cNvPr id="6" name="Picture 5" descr="A group of children reading books&#10;&#10;AI-generated content may be incorrect.">
            <a:extLst>
              <a:ext uri="{FF2B5EF4-FFF2-40B4-BE49-F238E27FC236}">
                <a16:creationId xmlns:a16="http://schemas.microsoft.com/office/drawing/2014/main" id="{A083E685-ECAE-A728-047E-450447EB915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064600" y="5063050"/>
            <a:ext cx="3793724" cy="1534087"/>
          </a:xfrm>
          <a:prstGeom prst="rect">
            <a:avLst/>
          </a:prstGeom>
        </p:spPr>
      </p:pic>
    </p:spTree>
    <p:extLst>
      <p:ext uri="{BB962C8B-B14F-4D97-AF65-F5344CB8AC3E}">
        <p14:creationId xmlns:p14="http://schemas.microsoft.com/office/powerpoint/2010/main" val="21871004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Reading Aims for Year 6 - Things to practise at home</a:t>
            </a:r>
          </a:p>
        </p:txBody>
      </p:sp>
      <p:sp>
        <p:nvSpPr>
          <p:cNvPr id="3" name="Content Placeholder 2"/>
          <p:cNvSpPr>
            <a:spLocks noGrp="1"/>
          </p:cNvSpPr>
          <p:nvPr>
            <p:ph idx="1"/>
          </p:nvPr>
        </p:nvSpPr>
        <p:spPr/>
        <p:txBody>
          <a:bodyPr>
            <a:normAutofit fontScale="92500" lnSpcReduction="20000"/>
          </a:bodyPr>
          <a:lstStyle/>
          <a:p>
            <a:r>
              <a:rPr lang="en-GB" dirty="0"/>
              <a:t>Explain and work out what words mean in context</a:t>
            </a:r>
          </a:p>
          <a:p>
            <a:r>
              <a:rPr lang="en-GB" dirty="0"/>
              <a:t>Justify inferences using evidence from the text</a:t>
            </a:r>
          </a:p>
          <a:p>
            <a:r>
              <a:rPr lang="en-GB" dirty="0"/>
              <a:t>Compare characters and settings  within a book</a:t>
            </a:r>
          </a:p>
          <a:p>
            <a:r>
              <a:rPr lang="en-GB" dirty="0"/>
              <a:t>Use quotation for illustration</a:t>
            </a:r>
          </a:p>
          <a:p>
            <a:r>
              <a:rPr lang="en-GB" dirty="0"/>
              <a:t>Identify language the author chose for effect</a:t>
            </a:r>
          </a:p>
          <a:p>
            <a:r>
              <a:rPr lang="en-GB" dirty="0"/>
              <a:t>Explain how presentation of a text supports meaning</a:t>
            </a:r>
          </a:p>
          <a:p>
            <a:r>
              <a:rPr lang="en-GB" dirty="0"/>
              <a:t>Decide if a sentence is fact or opinion</a:t>
            </a:r>
          </a:p>
          <a:p>
            <a:r>
              <a:rPr lang="en-GB" dirty="0"/>
              <a:t>Infer characters feelings from actions, speech, description</a:t>
            </a:r>
          </a:p>
          <a:p>
            <a:r>
              <a:rPr lang="en-GB" dirty="0"/>
              <a:t>Identify and discuss the theme of the book</a:t>
            </a:r>
          </a:p>
          <a:p>
            <a:r>
              <a:rPr lang="en-GB" dirty="0"/>
              <a:t>Compare several texts in terms of style, message and devices</a:t>
            </a:r>
          </a:p>
          <a:p>
            <a:endParaRPr lang="en-GB" dirty="0"/>
          </a:p>
        </p:txBody>
      </p:sp>
      <p:pic>
        <p:nvPicPr>
          <p:cNvPr id="6" name="Picture 5" descr="A black and white shield with a cross and flowers&#10;&#10;Description automatically generated">
            <a:extLst>
              <a:ext uri="{FF2B5EF4-FFF2-40B4-BE49-F238E27FC236}">
                <a16:creationId xmlns:a16="http://schemas.microsoft.com/office/drawing/2014/main" id="{8459B4F6-EFB5-4145-4217-7AA96F41C8FD}"/>
              </a:ext>
            </a:extLst>
          </p:cNvPr>
          <p:cNvPicPr>
            <a:picLocks noChangeAspect="1"/>
          </p:cNvPicPr>
          <p:nvPr/>
        </p:nvPicPr>
        <p:blipFill>
          <a:blip r:embed="rId3"/>
          <a:stretch>
            <a:fillRect/>
          </a:stretch>
        </p:blipFill>
        <p:spPr>
          <a:xfrm>
            <a:off x="10553778" y="5192062"/>
            <a:ext cx="1477624" cy="1583024"/>
          </a:xfrm>
          <a:prstGeom prst="rect">
            <a:avLst/>
          </a:prstGeom>
        </p:spPr>
      </p:pic>
    </p:spTree>
    <p:extLst>
      <p:ext uri="{BB962C8B-B14F-4D97-AF65-F5344CB8AC3E}">
        <p14:creationId xmlns:p14="http://schemas.microsoft.com/office/powerpoint/2010/main" val="16209218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CA645-4D7D-7240-386A-73545430FD39}"/>
              </a:ext>
            </a:extLst>
          </p:cNvPr>
          <p:cNvSpPr>
            <a:spLocks noGrp="1"/>
          </p:cNvSpPr>
          <p:nvPr>
            <p:ph type="title"/>
          </p:nvPr>
        </p:nvSpPr>
        <p:spPr/>
        <p:txBody>
          <a:bodyPr/>
          <a:lstStyle/>
          <a:p>
            <a:r>
              <a:rPr lang="en-GB" dirty="0">
                <a:latin typeface="+mn-lt"/>
              </a:rPr>
              <a:t>Reading Aims for Year 5 – Things to practise at home</a:t>
            </a:r>
          </a:p>
        </p:txBody>
      </p:sp>
      <p:sp>
        <p:nvSpPr>
          <p:cNvPr id="6" name="Content Placeholder 5">
            <a:extLst>
              <a:ext uri="{FF2B5EF4-FFF2-40B4-BE49-F238E27FC236}">
                <a16:creationId xmlns:a16="http://schemas.microsoft.com/office/drawing/2014/main" id="{A1962AA2-08FD-94EF-CD81-D3D53705E2DF}"/>
              </a:ext>
            </a:extLst>
          </p:cNvPr>
          <p:cNvSpPr>
            <a:spLocks noGrp="1"/>
          </p:cNvSpPr>
          <p:nvPr>
            <p:ph idx="1"/>
          </p:nvPr>
        </p:nvSpPr>
        <p:spPr/>
        <p:txBody>
          <a:bodyPr/>
          <a:lstStyle/>
          <a:p>
            <a:r>
              <a:rPr lang="en-GB" dirty="0"/>
              <a:t>Explain meanings of new work in context </a:t>
            </a:r>
          </a:p>
          <a:p>
            <a:r>
              <a:rPr lang="en-GB" dirty="0"/>
              <a:t>Justify opinions using evidence from the text </a:t>
            </a:r>
          </a:p>
          <a:p>
            <a:r>
              <a:rPr lang="en-GB" dirty="0"/>
              <a:t>Identify the theme of a book</a:t>
            </a:r>
          </a:p>
          <a:p>
            <a:r>
              <a:rPr lang="en-GB" dirty="0"/>
              <a:t>Identify how authors chose language to consider the reader</a:t>
            </a:r>
          </a:p>
          <a:p>
            <a:r>
              <a:rPr lang="en-GB" dirty="0"/>
              <a:t>Compare how characters change within a book </a:t>
            </a:r>
          </a:p>
          <a:p>
            <a:r>
              <a:rPr lang="en-GB" dirty="0"/>
              <a:t>Summarise the main ideas of a book</a:t>
            </a:r>
          </a:p>
          <a:p>
            <a:r>
              <a:rPr lang="en-GB" dirty="0"/>
              <a:t>Predict what happens from what is stated and implied</a:t>
            </a:r>
          </a:p>
          <a:p>
            <a:endParaRPr lang="en-GB" dirty="0"/>
          </a:p>
          <a:p>
            <a:endParaRPr lang="en-GB" dirty="0"/>
          </a:p>
        </p:txBody>
      </p:sp>
      <p:pic>
        <p:nvPicPr>
          <p:cNvPr id="4" name="Picture 3" descr="A black and white shield with a cross and flowers&#10;&#10;Description automatically generated">
            <a:extLst>
              <a:ext uri="{FF2B5EF4-FFF2-40B4-BE49-F238E27FC236}">
                <a16:creationId xmlns:a16="http://schemas.microsoft.com/office/drawing/2014/main" id="{E62BC479-8340-DC9B-ADE9-473300CECCF1}"/>
              </a:ext>
            </a:extLst>
          </p:cNvPr>
          <p:cNvPicPr>
            <a:picLocks noChangeAspect="1"/>
          </p:cNvPicPr>
          <p:nvPr/>
        </p:nvPicPr>
        <p:blipFill>
          <a:blip r:embed="rId2"/>
          <a:stretch>
            <a:fillRect/>
          </a:stretch>
        </p:blipFill>
        <p:spPr>
          <a:xfrm>
            <a:off x="10553778" y="5192062"/>
            <a:ext cx="1477624" cy="1583024"/>
          </a:xfrm>
          <a:prstGeom prst="rect">
            <a:avLst/>
          </a:prstGeom>
        </p:spPr>
      </p:pic>
    </p:spTree>
    <p:extLst>
      <p:ext uri="{BB962C8B-B14F-4D97-AF65-F5344CB8AC3E}">
        <p14:creationId xmlns:p14="http://schemas.microsoft.com/office/powerpoint/2010/main" val="11017200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2BF1C-CC68-A1D1-F5EB-F6BD985CA8B5}"/>
              </a:ext>
            </a:extLst>
          </p:cNvPr>
          <p:cNvSpPr>
            <a:spLocks noGrp="1"/>
          </p:cNvSpPr>
          <p:nvPr>
            <p:ph type="title"/>
          </p:nvPr>
        </p:nvSpPr>
        <p:spPr>
          <a:xfrm>
            <a:off x="386862" y="199098"/>
            <a:ext cx="10732363" cy="815605"/>
          </a:xfrm>
        </p:spPr>
        <p:txBody>
          <a:bodyPr/>
          <a:lstStyle/>
          <a:p>
            <a:r>
              <a:rPr lang="en-GB" b="1" u="sng" dirty="0">
                <a:latin typeface="+mn-lt"/>
              </a:rPr>
              <a:t>Writing</a:t>
            </a:r>
            <a:endParaRPr lang="en-GB" u="sng" dirty="0"/>
          </a:p>
        </p:txBody>
      </p:sp>
      <p:sp>
        <p:nvSpPr>
          <p:cNvPr id="3" name="Content Placeholder 2">
            <a:extLst>
              <a:ext uri="{FF2B5EF4-FFF2-40B4-BE49-F238E27FC236}">
                <a16:creationId xmlns:a16="http://schemas.microsoft.com/office/drawing/2014/main" id="{BEC0F60A-BE57-A8BC-A785-EBE82F8B4EF5}"/>
              </a:ext>
            </a:extLst>
          </p:cNvPr>
          <p:cNvSpPr>
            <a:spLocks noGrp="1"/>
          </p:cNvSpPr>
          <p:nvPr>
            <p:ph idx="1"/>
          </p:nvPr>
        </p:nvSpPr>
        <p:spPr>
          <a:xfrm>
            <a:off x="508863" y="1186621"/>
            <a:ext cx="11165140" cy="5231218"/>
          </a:xfrm>
        </p:spPr>
        <p:txBody>
          <a:bodyPr>
            <a:noAutofit/>
          </a:bodyPr>
          <a:lstStyle/>
          <a:p>
            <a:pPr marL="0" indent="0" algn="l" rtl="0" fontAlgn="base">
              <a:buNone/>
            </a:pPr>
            <a:r>
              <a:rPr lang="en-GB" sz="2400" b="1" i="0" dirty="0">
                <a:solidFill>
                  <a:srgbClr val="000000"/>
                </a:solidFill>
                <a:effectLst/>
              </a:rPr>
              <a:t>Writing is complex - finding ideas and communicating them </a:t>
            </a:r>
            <a:r>
              <a:rPr lang="en-GB" sz="2400" b="1" dirty="0">
                <a:solidFill>
                  <a:srgbClr val="000000"/>
                </a:solidFill>
              </a:rPr>
              <a:t>in writing is hard. Be positive and find creative ways of practising. </a:t>
            </a:r>
            <a:endParaRPr lang="en-GB" sz="2400" b="1" i="0" dirty="0">
              <a:solidFill>
                <a:srgbClr val="000000"/>
              </a:solidFill>
              <a:effectLst/>
            </a:endParaRPr>
          </a:p>
          <a:p>
            <a:pPr marL="0" indent="0" algn="l" rtl="0" fontAlgn="base">
              <a:buNone/>
            </a:pPr>
            <a:r>
              <a:rPr lang="en-GB" sz="2400" i="0" u="sng" dirty="0">
                <a:solidFill>
                  <a:srgbClr val="000000"/>
                </a:solidFill>
                <a:effectLst/>
              </a:rPr>
              <a:t>Encourage your children to write at home</a:t>
            </a:r>
          </a:p>
          <a:p>
            <a:pPr algn="l" rtl="0" fontAlgn="base">
              <a:buFont typeface="Arial" panose="020B0604020202020204" pitchFamily="34" charset="0"/>
              <a:buChar char="•"/>
            </a:pPr>
            <a:r>
              <a:rPr lang="en-GB" sz="2400" b="0" i="0" dirty="0">
                <a:solidFill>
                  <a:srgbClr val="000000"/>
                </a:solidFill>
                <a:effectLst/>
              </a:rPr>
              <a:t>​</a:t>
            </a:r>
            <a:r>
              <a:rPr lang="en-GB" sz="2400" dirty="0"/>
              <a:t> Ask the children to write down the weekly shopping list.</a:t>
            </a:r>
            <a:r>
              <a:rPr lang="en-US" sz="2400" dirty="0"/>
              <a:t>​</a:t>
            </a:r>
          </a:p>
          <a:p>
            <a:pPr algn="l" rtl="0" fontAlgn="base">
              <a:buFont typeface="Arial" panose="020B0604020202020204" pitchFamily="34" charset="0"/>
              <a:buChar char="•"/>
            </a:pPr>
            <a:r>
              <a:rPr lang="en-US" sz="2400" dirty="0"/>
              <a:t>Write plays that they can perform in front of you – say for a special family occasion – or just a weekly feature!</a:t>
            </a:r>
          </a:p>
          <a:p>
            <a:pPr algn="l" rtl="0" fontAlgn="base">
              <a:buFont typeface="Arial" panose="020B0604020202020204" pitchFamily="34" charset="0"/>
              <a:buChar char="•"/>
            </a:pPr>
            <a:r>
              <a:rPr lang="en-GB" sz="2400" dirty="0"/>
              <a:t>Ask the children what they want to watch on TV and get them to make a list, finding out stations, days, starting and ending times. </a:t>
            </a:r>
            <a:r>
              <a:rPr lang="en-US" sz="2400" dirty="0"/>
              <a:t>​</a:t>
            </a:r>
          </a:p>
          <a:p>
            <a:pPr algn="l" rtl="0" fontAlgn="base">
              <a:buFont typeface="Arial" panose="020B0604020202020204" pitchFamily="34" charset="0"/>
              <a:buChar char="•"/>
            </a:pPr>
            <a:r>
              <a:rPr lang="en-GB" sz="2400" dirty="0"/>
              <a:t>Ask older children to write bedtime stories for younger siblings. The younger children could, the next day, draw pictures of the story and explain what they’ve drawn and why.</a:t>
            </a:r>
            <a:endParaRPr lang="en-US" sz="2400" dirty="0"/>
          </a:p>
          <a:p>
            <a:pPr fontAlgn="base"/>
            <a:r>
              <a:rPr lang="en-GB" sz="2400" dirty="0"/>
              <a:t>Write a letter or postcard and send it to a friend or relative.</a:t>
            </a:r>
          </a:p>
          <a:p>
            <a:pPr algn="l" rtl="0" fontAlgn="base">
              <a:buFont typeface="Arial" panose="020B0604020202020204" pitchFamily="34" charset="0"/>
              <a:buChar char="•"/>
            </a:pPr>
            <a:r>
              <a:rPr lang="en-GB" sz="2400" dirty="0"/>
              <a:t>Write their own jokes.</a:t>
            </a:r>
            <a:r>
              <a:rPr lang="en-US" sz="2400" dirty="0"/>
              <a:t>​</a:t>
            </a:r>
          </a:p>
        </p:txBody>
      </p:sp>
      <p:pic>
        <p:nvPicPr>
          <p:cNvPr id="5" name="Picture 4" descr="A person writing on a notebook&#10;&#10;AI-generated content may be incorrect.">
            <a:extLst>
              <a:ext uri="{FF2B5EF4-FFF2-40B4-BE49-F238E27FC236}">
                <a16:creationId xmlns:a16="http://schemas.microsoft.com/office/drawing/2014/main" id="{F92C6667-4986-A530-9E7D-71CB0FDFAF0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16341" y="5268416"/>
            <a:ext cx="2390351" cy="1589584"/>
          </a:xfrm>
          <a:prstGeom prst="rect">
            <a:avLst/>
          </a:prstGeom>
        </p:spPr>
      </p:pic>
    </p:spTree>
    <p:extLst>
      <p:ext uri="{BB962C8B-B14F-4D97-AF65-F5344CB8AC3E}">
        <p14:creationId xmlns:p14="http://schemas.microsoft.com/office/powerpoint/2010/main" val="2130159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mn-lt"/>
              </a:rPr>
              <a:t>Maths</a:t>
            </a:r>
            <a:r>
              <a:rPr lang="en-GB" b="1" dirty="0">
                <a:latin typeface="+mn-lt"/>
              </a:rPr>
              <a:t>: Calculation Procedures</a:t>
            </a:r>
          </a:p>
        </p:txBody>
      </p:sp>
      <p:sp>
        <p:nvSpPr>
          <p:cNvPr id="3" name="Content Placeholder 2"/>
          <p:cNvSpPr>
            <a:spLocks noGrp="1"/>
          </p:cNvSpPr>
          <p:nvPr>
            <p:ph idx="1"/>
          </p:nvPr>
        </p:nvSpPr>
        <p:spPr>
          <a:xfrm>
            <a:off x="838200" y="2435225"/>
            <a:ext cx="10609384" cy="2804373"/>
          </a:xfrm>
        </p:spPr>
        <p:txBody>
          <a:bodyPr>
            <a:normAutofit lnSpcReduction="10000"/>
          </a:bodyPr>
          <a:lstStyle/>
          <a:p>
            <a:r>
              <a:rPr lang="en-GB" sz="2400"/>
              <a:t>Information about how we teach Maths can be found on the school website, including PowerPoint presentation given a couple of years ago about how you can help to embed Maths learning at home</a:t>
            </a:r>
          </a:p>
          <a:p>
            <a:endParaRPr lang="en-GB" sz="2400"/>
          </a:p>
          <a:p>
            <a:r>
              <a:rPr lang="en-GB" sz="2400"/>
              <a:t>If you are unclear how your child has been taught, because it is different to how you were, then this will be your first port of call. Of course, we want to help you so you can help your child! Please make an appointment with me if you need further help or advice.</a:t>
            </a:r>
          </a:p>
        </p:txBody>
      </p:sp>
      <p:pic>
        <p:nvPicPr>
          <p:cNvPr id="5" name="Picture 4" descr="A black and white shield with a cross and flowers&#10;&#10;Description automatically generated">
            <a:extLst>
              <a:ext uri="{FF2B5EF4-FFF2-40B4-BE49-F238E27FC236}">
                <a16:creationId xmlns:a16="http://schemas.microsoft.com/office/drawing/2014/main" id="{4B297BD3-3978-29DA-FCC4-E53A133642F6}"/>
              </a:ext>
            </a:extLst>
          </p:cNvPr>
          <p:cNvPicPr>
            <a:picLocks noChangeAspect="1"/>
          </p:cNvPicPr>
          <p:nvPr/>
        </p:nvPicPr>
        <p:blipFill>
          <a:blip r:embed="rId3"/>
          <a:stretch>
            <a:fillRect/>
          </a:stretch>
        </p:blipFill>
        <p:spPr>
          <a:xfrm>
            <a:off x="10475533" y="728987"/>
            <a:ext cx="1079040" cy="1102378"/>
          </a:xfrm>
          <a:prstGeom prst="rect">
            <a:avLst/>
          </a:prstGeom>
        </p:spPr>
      </p:pic>
      <p:pic>
        <p:nvPicPr>
          <p:cNvPr id="6" name="Picture 5" descr="A black tray with colorful objects on it&#10;&#10;AI-generated content may be incorrect.">
            <a:extLst>
              <a:ext uri="{FF2B5EF4-FFF2-40B4-BE49-F238E27FC236}">
                <a16:creationId xmlns:a16="http://schemas.microsoft.com/office/drawing/2014/main" id="{8D6525E0-6DF3-B11E-AC8E-FE9CE196C292}"/>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9263467" y="4966786"/>
            <a:ext cx="2166842" cy="1686677"/>
          </a:xfrm>
          <a:prstGeom prst="rect">
            <a:avLst/>
          </a:prstGeom>
        </p:spPr>
      </p:pic>
      <p:pic>
        <p:nvPicPr>
          <p:cNvPr id="8" name="Picture 7" descr="A cartoon of a turtle&#10;&#10;Description automatically generated">
            <a:extLst>
              <a:ext uri="{FF2B5EF4-FFF2-40B4-BE49-F238E27FC236}">
                <a16:creationId xmlns:a16="http://schemas.microsoft.com/office/drawing/2014/main" id="{5E237E7D-E27C-6AA5-F0CB-9C44F689DCD0}"/>
              </a:ext>
            </a:extLst>
          </p:cNvPr>
          <p:cNvPicPr>
            <a:picLocks noChangeAspect="1"/>
          </p:cNvPicPr>
          <p:nvPr/>
        </p:nvPicPr>
        <p:blipFill>
          <a:blip r:embed="rId6"/>
          <a:stretch>
            <a:fillRect/>
          </a:stretch>
        </p:blipFill>
        <p:spPr>
          <a:xfrm>
            <a:off x="5842025" y="4955435"/>
            <a:ext cx="1820257" cy="1217870"/>
          </a:xfrm>
          <a:prstGeom prst="rect">
            <a:avLst/>
          </a:prstGeom>
        </p:spPr>
      </p:pic>
      <p:pic>
        <p:nvPicPr>
          <p:cNvPr id="10" name="Picture 9">
            <a:extLst>
              <a:ext uri="{FF2B5EF4-FFF2-40B4-BE49-F238E27FC236}">
                <a16:creationId xmlns:a16="http://schemas.microsoft.com/office/drawing/2014/main" id="{EE0BC2B7-9C3D-7F32-3206-066830E9F911}"/>
              </a:ext>
            </a:extLst>
          </p:cNvPr>
          <p:cNvPicPr>
            <a:picLocks noChangeAspect="1"/>
          </p:cNvPicPr>
          <p:nvPr/>
        </p:nvPicPr>
        <p:blipFill>
          <a:blip r:embed="rId7"/>
          <a:stretch>
            <a:fillRect/>
          </a:stretch>
        </p:blipFill>
        <p:spPr>
          <a:xfrm>
            <a:off x="838200" y="5242411"/>
            <a:ext cx="3627351" cy="1005169"/>
          </a:xfrm>
          <a:prstGeom prst="rect">
            <a:avLst/>
          </a:prstGeom>
        </p:spPr>
      </p:pic>
    </p:spTree>
    <p:extLst>
      <p:ext uri="{BB962C8B-B14F-4D97-AF65-F5344CB8AC3E}">
        <p14:creationId xmlns:p14="http://schemas.microsoft.com/office/powerpoint/2010/main" val="7037544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a:latin typeface="+mn-lt"/>
              </a:rPr>
              <a:t>How you can help your child - Maths</a:t>
            </a:r>
          </a:p>
        </p:txBody>
      </p:sp>
      <p:sp>
        <p:nvSpPr>
          <p:cNvPr id="3" name="Content Placeholder 2"/>
          <p:cNvSpPr>
            <a:spLocks noGrp="1"/>
          </p:cNvSpPr>
          <p:nvPr>
            <p:ph idx="1"/>
          </p:nvPr>
        </p:nvSpPr>
        <p:spPr>
          <a:xfrm>
            <a:off x="1026655" y="1912781"/>
            <a:ext cx="10761779" cy="3318936"/>
          </a:xfrm>
        </p:spPr>
        <p:txBody>
          <a:bodyPr>
            <a:normAutofit lnSpcReduction="10000"/>
          </a:bodyPr>
          <a:lstStyle/>
          <a:p>
            <a:r>
              <a:rPr lang="en-GB" dirty="0" err="1">
                <a:hlinkClick r:id="rId3"/>
              </a:rPr>
              <a:t>Topmarks</a:t>
            </a:r>
            <a:r>
              <a:rPr lang="en-GB" dirty="0">
                <a:hlinkClick r:id="rId3"/>
              </a:rPr>
              <a:t> – Daily 10</a:t>
            </a:r>
            <a:r>
              <a:rPr lang="en-GB" dirty="0"/>
              <a:t>: fluency activities to support number skills.</a:t>
            </a:r>
          </a:p>
          <a:p>
            <a:r>
              <a:rPr lang="en-GB" dirty="0"/>
              <a:t>I see maths is an organisation recognised by NCETM (National Centre for Excellence in the teaching of Mathematics). They have suggested some games parents can play with their child to encourage strategical reasoning and thinking. </a:t>
            </a:r>
          </a:p>
          <a:p>
            <a:r>
              <a:rPr lang="en-GB" dirty="0">
                <a:hlinkClick r:id="rId4"/>
              </a:rPr>
              <a:t>Games and Resources - I See Maths</a:t>
            </a:r>
            <a:endParaRPr lang="en-GB" dirty="0"/>
          </a:p>
          <a:p>
            <a:r>
              <a:rPr lang="en-GB" dirty="0"/>
              <a:t>Practise your times tables on Times Table Rock Stars- 10 minutes a day would be ideal- teachers can still see it</a:t>
            </a:r>
          </a:p>
          <a:p>
            <a:endParaRPr lang="en-GB" dirty="0"/>
          </a:p>
        </p:txBody>
      </p:sp>
      <p:pic>
        <p:nvPicPr>
          <p:cNvPr id="5" name="Picture 4"/>
          <p:cNvPicPr>
            <a:picLocks noChangeAspect="1"/>
          </p:cNvPicPr>
          <p:nvPr/>
        </p:nvPicPr>
        <p:blipFill>
          <a:blip r:embed="rId5"/>
          <a:stretch>
            <a:fillRect/>
          </a:stretch>
        </p:blipFill>
        <p:spPr>
          <a:xfrm>
            <a:off x="474020" y="5167535"/>
            <a:ext cx="1301894" cy="1325340"/>
          </a:xfrm>
          <a:prstGeom prst="rect">
            <a:avLst/>
          </a:prstGeom>
        </p:spPr>
      </p:pic>
      <p:pic>
        <p:nvPicPr>
          <p:cNvPr id="1026" name="Picture 2" descr="Times Tables Rock Stars - Lauriston Primary School"/>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13964" y="4721447"/>
            <a:ext cx="3539836" cy="16224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black and white shield with a cross and flowers&#10;&#10;Description automatically generated">
            <a:extLst>
              <a:ext uri="{FF2B5EF4-FFF2-40B4-BE49-F238E27FC236}">
                <a16:creationId xmlns:a16="http://schemas.microsoft.com/office/drawing/2014/main" id="{BE3D5922-6FE4-D30D-AC59-B69DB7DC4761}"/>
              </a:ext>
            </a:extLst>
          </p:cNvPr>
          <p:cNvPicPr>
            <a:picLocks noChangeAspect="1"/>
          </p:cNvPicPr>
          <p:nvPr/>
        </p:nvPicPr>
        <p:blipFill>
          <a:blip r:embed="rId7"/>
          <a:stretch>
            <a:fillRect/>
          </a:stretch>
        </p:blipFill>
        <p:spPr>
          <a:xfrm>
            <a:off x="10475533" y="728987"/>
            <a:ext cx="1079040" cy="1102378"/>
          </a:xfrm>
          <a:prstGeom prst="rect">
            <a:avLst/>
          </a:prstGeom>
        </p:spPr>
      </p:pic>
      <p:pic>
        <p:nvPicPr>
          <p:cNvPr id="6" name="Picture 5">
            <a:extLst>
              <a:ext uri="{FF2B5EF4-FFF2-40B4-BE49-F238E27FC236}">
                <a16:creationId xmlns:a16="http://schemas.microsoft.com/office/drawing/2014/main" id="{269C3EFA-03B8-8E15-82C4-DD4CC4422DC1}"/>
              </a:ext>
            </a:extLst>
          </p:cNvPr>
          <p:cNvPicPr>
            <a:picLocks noChangeAspect="1"/>
          </p:cNvPicPr>
          <p:nvPr/>
        </p:nvPicPr>
        <p:blipFill>
          <a:blip r:embed="rId8"/>
          <a:stretch>
            <a:fillRect/>
          </a:stretch>
        </p:blipFill>
        <p:spPr>
          <a:xfrm>
            <a:off x="3877317" y="5528904"/>
            <a:ext cx="1835244" cy="666784"/>
          </a:xfrm>
          <a:prstGeom prst="rect">
            <a:avLst/>
          </a:prstGeom>
        </p:spPr>
      </p:pic>
    </p:spTree>
    <p:extLst>
      <p:ext uri="{BB962C8B-B14F-4D97-AF65-F5344CB8AC3E}">
        <p14:creationId xmlns:p14="http://schemas.microsoft.com/office/powerpoint/2010/main" val="33726251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257" y="0"/>
            <a:ext cx="10515600" cy="1325563"/>
          </a:xfrm>
        </p:spPr>
        <p:txBody>
          <a:bodyPr/>
          <a:lstStyle/>
          <a:p>
            <a:r>
              <a:rPr lang="en-GB" b="1" u="sng" dirty="0">
                <a:latin typeface="+mn-lt"/>
              </a:rPr>
              <a:t>Homework in Year 5/6 </a:t>
            </a:r>
          </a:p>
        </p:txBody>
      </p:sp>
      <p:sp>
        <p:nvSpPr>
          <p:cNvPr id="5" name="Content Placeholder 4"/>
          <p:cNvSpPr>
            <a:spLocks noGrp="1"/>
          </p:cNvSpPr>
          <p:nvPr>
            <p:ph idx="1"/>
          </p:nvPr>
        </p:nvSpPr>
        <p:spPr>
          <a:xfrm>
            <a:off x="447676" y="1638910"/>
            <a:ext cx="11529580" cy="4894672"/>
          </a:xfrm>
        </p:spPr>
        <p:txBody>
          <a:bodyPr vert="horz" lIns="91440" tIns="45720" rIns="91440" bIns="45720" rtlCol="0" anchor="t">
            <a:normAutofit/>
          </a:bodyPr>
          <a:lstStyle/>
          <a:p>
            <a:pPr marL="0" lvl="0" indent="0">
              <a:buNone/>
            </a:pPr>
            <a:r>
              <a:rPr lang="en-GB" b="1" dirty="0">
                <a:solidFill>
                  <a:srgbClr val="FF0000"/>
                </a:solidFill>
              </a:rPr>
              <a:t>Homework is set on Thursdays and is due to be returned to school on Thursdays. </a:t>
            </a:r>
          </a:p>
          <a:p>
            <a:pPr marL="0" lvl="0" indent="0">
              <a:buNone/>
            </a:pPr>
            <a:r>
              <a:rPr lang="en-GB" b="1" dirty="0">
                <a:solidFill>
                  <a:srgbClr val="FF0000"/>
                </a:solidFill>
              </a:rPr>
              <a:t>Each week there will be an English and Maths activity to consolidate learning within the classroom. </a:t>
            </a:r>
          </a:p>
          <a:p>
            <a:pPr marL="0" lvl="0" indent="0">
              <a:buNone/>
            </a:pPr>
            <a:r>
              <a:rPr lang="en-GB" b="1" dirty="0">
                <a:solidFill>
                  <a:srgbClr val="FF0000"/>
                </a:solidFill>
              </a:rPr>
              <a:t>Reading logs are checked every Thursday and if there are less than 4 reads, the child will stay in with me at breaktime to catch up with some reading.</a:t>
            </a:r>
          </a:p>
          <a:p>
            <a:pPr marL="0" lvl="0" indent="0">
              <a:buNone/>
            </a:pPr>
            <a:endParaRPr lang="en-GB" b="1" dirty="0">
              <a:solidFill>
                <a:srgbClr val="FF0000"/>
              </a:solidFill>
            </a:endParaRPr>
          </a:p>
          <a:p>
            <a:pPr marL="0" lvl="0" indent="0">
              <a:buNone/>
            </a:pPr>
            <a:endParaRPr lang="en-GB" dirty="0"/>
          </a:p>
        </p:txBody>
      </p:sp>
      <p:pic>
        <p:nvPicPr>
          <p:cNvPr id="4" name="Picture 3" descr="A black and white shield with a cross and flowers&#10;&#10;Description automatically generated">
            <a:extLst>
              <a:ext uri="{FF2B5EF4-FFF2-40B4-BE49-F238E27FC236}">
                <a16:creationId xmlns:a16="http://schemas.microsoft.com/office/drawing/2014/main" id="{98ED96D2-ADF5-F97A-59AF-0BF76A3043C9}"/>
              </a:ext>
            </a:extLst>
          </p:cNvPr>
          <p:cNvPicPr>
            <a:picLocks noChangeAspect="1"/>
          </p:cNvPicPr>
          <p:nvPr/>
        </p:nvPicPr>
        <p:blipFill>
          <a:blip r:embed="rId3"/>
          <a:stretch>
            <a:fillRect/>
          </a:stretch>
        </p:blipFill>
        <p:spPr>
          <a:xfrm>
            <a:off x="10355849" y="126768"/>
            <a:ext cx="1477624" cy="1583024"/>
          </a:xfrm>
          <a:prstGeom prst="rect">
            <a:avLst/>
          </a:prstGeom>
        </p:spPr>
      </p:pic>
    </p:spTree>
    <p:extLst>
      <p:ext uri="{BB962C8B-B14F-4D97-AF65-F5344CB8AC3E}">
        <p14:creationId xmlns:p14="http://schemas.microsoft.com/office/powerpoint/2010/main" val="12488731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095" y="100849"/>
            <a:ext cx="10515600" cy="1325563"/>
          </a:xfrm>
        </p:spPr>
        <p:txBody>
          <a:bodyPr/>
          <a:lstStyle/>
          <a:p>
            <a:r>
              <a:rPr lang="en-GB" b="1" u="sng" dirty="0">
                <a:latin typeface="+mn-lt"/>
              </a:rPr>
              <a:t>Special Educational Needs</a:t>
            </a:r>
          </a:p>
        </p:txBody>
      </p:sp>
      <p:sp>
        <p:nvSpPr>
          <p:cNvPr id="3" name="Content Placeholder 2"/>
          <p:cNvSpPr>
            <a:spLocks noGrp="1"/>
          </p:cNvSpPr>
          <p:nvPr>
            <p:ph idx="1"/>
          </p:nvPr>
        </p:nvSpPr>
        <p:spPr>
          <a:xfrm>
            <a:off x="417095" y="1426412"/>
            <a:ext cx="11357809" cy="5431588"/>
          </a:xfrm>
        </p:spPr>
        <p:txBody>
          <a:bodyPr>
            <a:normAutofit fontScale="92500"/>
          </a:bodyPr>
          <a:lstStyle/>
          <a:p>
            <a:r>
              <a:rPr lang="en-GB" sz="2400" dirty="0"/>
              <a:t>SEN covers social, emotional and mental health needs, communication and interaction needs, cognition and learning needs, physical and/or sensory  needs, fine motor needs, specific learning difficulties such as working memory needs or processing needs.</a:t>
            </a:r>
          </a:p>
          <a:p>
            <a:r>
              <a:rPr lang="en-GB" sz="2400" dirty="0"/>
              <a:t>If you think your child might have SEN, or if we think your child might have SEN, we will be in touch or in the first instance please contact your class teacher</a:t>
            </a:r>
          </a:p>
          <a:p>
            <a:r>
              <a:rPr lang="en-GB" sz="2400" dirty="0"/>
              <a:t>If your child has SEN, there are 3 additional meetings a year- November, February and June. These are with the class teacher  and Mrs Callahan may join where appropriate to do so.</a:t>
            </a:r>
          </a:p>
          <a:p>
            <a:r>
              <a:rPr lang="en-GB" sz="2400" dirty="0"/>
              <a:t>The SENCo ( Mrs Callahan)  has strategic overview of the provision for all children with SEN in the school </a:t>
            </a:r>
          </a:p>
          <a:p>
            <a:r>
              <a:rPr lang="en-GB" sz="2400" dirty="0"/>
              <a:t>As a school, we know the biggest impact on pupils with SEN is:</a:t>
            </a:r>
          </a:p>
          <a:p>
            <a:pPr marL="514350" indent="-514350">
              <a:buFont typeface="+mj-lt"/>
              <a:buAutoNum type="arabicPeriod"/>
            </a:pPr>
            <a:r>
              <a:rPr lang="en-GB" sz="2400" dirty="0"/>
              <a:t>Quality First Teaching</a:t>
            </a:r>
          </a:p>
          <a:p>
            <a:pPr marL="514350" indent="-514350">
              <a:buFont typeface="+mj-lt"/>
              <a:buAutoNum type="arabicPeriod"/>
            </a:pPr>
            <a:r>
              <a:rPr lang="en-GB" sz="2400" dirty="0"/>
              <a:t>Targeted interventions- time focused and practicable targets. </a:t>
            </a:r>
          </a:p>
          <a:p>
            <a:pPr marL="514350" indent="-514350">
              <a:buFont typeface="+mj-lt"/>
              <a:buAutoNum type="arabicPeriod"/>
            </a:pPr>
            <a:r>
              <a:rPr lang="en-GB" sz="2400" dirty="0"/>
              <a:t>Adults asking your child their opinion and adjusting practise as needed</a:t>
            </a:r>
          </a:p>
          <a:p>
            <a:pPr marL="514350" indent="-514350">
              <a:buFont typeface="+mj-lt"/>
              <a:buAutoNum type="arabicPeriod"/>
            </a:pPr>
            <a:r>
              <a:rPr lang="en-GB" sz="2400" dirty="0"/>
              <a:t>Governors monitoring our SEN support</a:t>
            </a:r>
          </a:p>
        </p:txBody>
      </p:sp>
      <p:pic>
        <p:nvPicPr>
          <p:cNvPr id="5" name="Picture 4" descr="A black and white shield with a cross and flowers&#10;&#10;Description automatically generated">
            <a:extLst>
              <a:ext uri="{FF2B5EF4-FFF2-40B4-BE49-F238E27FC236}">
                <a16:creationId xmlns:a16="http://schemas.microsoft.com/office/drawing/2014/main" id="{918DB567-07BD-DB1C-ED39-71364EC22493}"/>
              </a:ext>
            </a:extLst>
          </p:cNvPr>
          <p:cNvPicPr>
            <a:picLocks noChangeAspect="1"/>
          </p:cNvPicPr>
          <p:nvPr/>
        </p:nvPicPr>
        <p:blipFill>
          <a:blip r:embed="rId3"/>
          <a:stretch>
            <a:fillRect/>
          </a:stretch>
        </p:blipFill>
        <p:spPr>
          <a:xfrm>
            <a:off x="10647947" y="100849"/>
            <a:ext cx="1329742" cy="1424593"/>
          </a:xfrm>
          <a:prstGeom prst="rect">
            <a:avLst/>
          </a:prstGeom>
        </p:spPr>
      </p:pic>
    </p:spTree>
    <p:extLst>
      <p:ext uri="{BB962C8B-B14F-4D97-AF65-F5344CB8AC3E}">
        <p14:creationId xmlns:p14="http://schemas.microsoft.com/office/powerpoint/2010/main" val="5502362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mn-lt"/>
              </a:rPr>
              <a:t>Reminder: Ways you can help your child…</a:t>
            </a:r>
          </a:p>
        </p:txBody>
      </p:sp>
      <p:sp>
        <p:nvSpPr>
          <p:cNvPr id="3" name="Content Placeholder 2"/>
          <p:cNvSpPr>
            <a:spLocks noGrp="1"/>
          </p:cNvSpPr>
          <p:nvPr>
            <p:ph idx="1"/>
          </p:nvPr>
        </p:nvSpPr>
        <p:spPr/>
        <p:txBody>
          <a:bodyPr>
            <a:normAutofit/>
          </a:bodyPr>
          <a:lstStyle/>
          <a:p>
            <a:r>
              <a:rPr lang="en-GB" dirty="0"/>
              <a:t>Please be on time  in the morning. Gates open at 8:35am</a:t>
            </a:r>
          </a:p>
          <a:p>
            <a:r>
              <a:rPr lang="en-GB" dirty="0"/>
              <a:t>Eat well- bring a fruit snack</a:t>
            </a:r>
          </a:p>
          <a:p>
            <a:r>
              <a:rPr lang="en-GB" dirty="0"/>
              <a:t>Send them with a water bottle – with </a:t>
            </a:r>
            <a:r>
              <a:rPr lang="en-GB" b="1" dirty="0"/>
              <a:t>just water </a:t>
            </a:r>
            <a:r>
              <a:rPr lang="en-GB" dirty="0"/>
              <a:t>in (Feeling thirsty can affect learning and memory function by 10%)</a:t>
            </a:r>
          </a:p>
          <a:p>
            <a:r>
              <a:rPr lang="en-GB" dirty="0"/>
              <a:t>Read every day – try to make it part of your routine. Be a role model for reading. </a:t>
            </a:r>
          </a:p>
          <a:p>
            <a:r>
              <a:rPr lang="en-GB" dirty="0"/>
              <a:t>Support them to complete homework activities</a:t>
            </a:r>
          </a:p>
          <a:p>
            <a:r>
              <a:rPr lang="en-GB" dirty="0"/>
              <a:t>Help your child become independent- make sure they </a:t>
            </a:r>
          </a:p>
          <a:p>
            <a:pPr marL="0" indent="0">
              <a:buNone/>
            </a:pPr>
            <a:r>
              <a:rPr lang="en-GB" dirty="0"/>
              <a:t>bring the correct things to school, carry their own bags </a:t>
            </a:r>
            <a:r>
              <a:rPr lang="en-GB" dirty="0" err="1"/>
              <a:t>etc</a:t>
            </a:r>
            <a:endParaRPr lang="en-GB" dirty="0"/>
          </a:p>
          <a:p>
            <a:endParaRPr lang="en-GB" dirty="0"/>
          </a:p>
          <a:p>
            <a:endParaRPr lang="en-GB" dirty="0"/>
          </a:p>
        </p:txBody>
      </p:sp>
      <p:pic>
        <p:nvPicPr>
          <p:cNvPr id="5" name="Picture 4" descr="A black and white shield with a cross and flowers&#10;&#10;Description automatically generated">
            <a:extLst>
              <a:ext uri="{FF2B5EF4-FFF2-40B4-BE49-F238E27FC236}">
                <a16:creationId xmlns:a16="http://schemas.microsoft.com/office/drawing/2014/main" id="{8DCEE75D-21DE-7EE7-B21C-3C8BE5DC1C91}"/>
              </a:ext>
            </a:extLst>
          </p:cNvPr>
          <p:cNvPicPr>
            <a:picLocks noChangeAspect="1"/>
          </p:cNvPicPr>
          <p:nvPr/>
        </p:nvPicPr>
        <p:blipFill>
          <a:blip r:embed="rId3"/>
          <a:stretch>
            <a:fillRect/>
          </a:stretch>
        </p:blipFill>
        <p:spPr>
          <a:xfrm>
            <a:off x="10168767" y="4909851"/>
            <a:ext cx="1477624" cy="1583024"/>
          </a:xfrm>
          <a:prstGeom prst="rect">
            <a:avLst/>
          </a:prstGeom>
        </p:spPr>
      </p:pic>
    </p:spTree>
    <p:extLst>
      <p:ext uri="{BB962C8B-B14F-4D97-AF65-F5344CB8AC3E}">
        <p14:creationId xmlns:p14="http://schemas.microsoft.com/office/powerpoint/2010/main" val="15832952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mn-lt"/>
              </a:rPr>
              <a:t>How you can help your child- sleep</a:t>
            </a:r>
          </a:p>
        </p:txBody>
      </p:sp>
      <p:sp>
        <p:nvSpPr>
          <p:cNvPr id="3" name="Content Placeholder 2"/>
          <p:cNvSpPr>
            <a:spLocks noGrp="1"/>
          </p:cNvSpPr>
          <p:nvPr>
            <p:ph idx="1"/>
          </p:nvPr>
        </p:nvSpPr>
        <p:spPr/>
        <p:txBody>
          <a:bodyPr/>
          <a:lstStyle/>
          <a:p>
            <a:pPr marL="0" indent="0">
              <a:buNone/>
            </a:pPr>
            <a:r>
              <a:rPr lang="en-GB" dirty="0"/>
              <a:t>We all know that sleep helps us to:</a:t>
            </a:r>
          </a:p>
          <a:p>
            <a:r>
              <a:rPr lang="en-GB" dirty="0"/>
              <a:t>Learn better- our brain forms new pathways in our sleep</a:t>
            </a:r>
          </a:p>
          <a:p>
            <a:r>
              <a:rPr lang="en-GB" dirty="0"/>
              <a:t>Improve our emotional and mental wellbeing</a:t>
            </a:r>
          </a:p>
          <a:p>
            <a:r>
              <a:rPr lang="en-GB" dirty="0"/>
              <a:t>Communicate and interact well with others</a:t>
            </a:r>
          </a:p>
          <a:p>
            <a:r>
              <a:rPr lang="en-GB" dirty="0"/>
              <a:t>Helps us grow, repair cells </a:t>
            </a:r>
            <a:r>
              <a:rPr lang="en-GB" dirty="0" err="1"/>
              <a:t>etc</a:t>
            </a:r>
            <a:endParaRPr lang="en-GB" dirty="0"/>
          </a:p>
          <a:p>
            <a:pPr marL="0" indent="0">
              <a:buNone/>
            </a:pPr>
            <a:r>
              <a:rPr lang="en-GB" dirty="0"/>
              <a:t>Please help us by having a set bedtime, set routine, reducing screen time before bed and down time. </a:t>
            </a:r>
          </a:p>
        </p:txBody>
      </p:sp>
      <p:pic>
        <p:nvPicPr>
          <p:cNvPr id="5" name="Picture 4" descr="A black and white shield with a cross and flowers&#10;&#10;Description automatically generated">
            <a:extLst>
              <a:ext uri="{FF2B5EF4-FFF2-40B4-BE49-F238E27FC236}">
                <a16:creationId xmlns:a16="http://schemas.microsoft.com/office/drawing/2014/main" id="{516ADA37-6341-2AD4-5658-29A599741551}"/>
              </a:ext>
            </a:extLst>
          </p:cNvPr>
          <p:cNvPicPr>
            <a:picLocks noChangeAspect="1"/>
          </p:cNvPicPr>
          <p:nvPr/>
        </p:nvPicPr>
        <p:blipFill>
          <a:blip r:embed="rId3"/>
          <a:stretch>
            <a:fillRect/>
          </a:stretch>
        </p:blipFill>
        <p:spPr>
          <a:xfrm>
            <a:off x="10553778" y="5192062"/>
            <a:ext cx="1477624" cy="1583024"/>
          </a:xfrm>
          <a:prstGeom prst="rect">
            <a:avLst/>
          </a:prstGeom>
        </p:spPr>
      </p:pic>
    </p:spTree>
    <p:extLst>
      <p:ext uri="{BB962C8B-B14F-4D97-AF65-F5344CB8AC3E}">
        <p14:creationId xmlns:p14="http://schemas.microsoft.com/office/powerpoint/2010/main" val="28559020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75A42-DF94-E474-120C-0D16D5AFABEC}"/>
              </a:ext>
            </a:extLst>
          </p:cNvPr>
          <p:cNvSpPr>
            <a:spLocks noGrp="1"/>
          </p:cNvSpPr>
          <p:nvPr>
            <p:ph type="title"/>
          </p:nvPr>
        </p:nvSpPr>
        <p:spPr/>
        <p:txBody>
          <a:bodyPr>
            <a:normAutofit/>
          </a:bodyPr>
          <a:lstStyle/>
          <a:p>
            <a:r>
              <a:rPr lang="en-GB" b="1" u="sng" dirty="0">
                <a:latin typeface="+mn-lt"/>
              </a:rPr>
              <a:t>Diary Dates </a:t>
            </a:r>
            <a:r>
              <a:rPr lang="en-GB" b="1" dirty="0">
                <a:latin typeface="+mn-lt"/>
              </a:rPr>
              <a:t>– check the newsletter for updates.</a:t>
            </a:r>
          </a:p>
        </p:txBody>
      </p:sp>
      <p:sp>
        <p:nvSpPr>
          <p:cNvPr id="3" name="Content Placeholder 2">
            <a:extLst>
              <a:ext uri="{FF2B5EF4-FFF2-40B4-BE49-F238E27FC236}">
                <a16:creationId xmlns:a16="http://schemas.microsoft.com/office/drawing/2014/main" id="{86FAEC04-2CD4-32A5-8F55-7691ADCE72A3}"/>
              </a:ext>
            </a:extLst>
          </p:cNvPr>
          <p:cNvSpPr>
            <a:spLocks noGrp="1"/>
          </p:cNvSpPr>
          <p:nvPr>
            <p:ph idx="1"/>
          </p:nvPr>
        </p:nvSpPr>
        <p:spPr>
          <a:xfrm>
            <a:off x="838200" y="2373087"/>
            <a:ext cx="10178143" cy="3102428"/>
          </a:xfrm>
        </p:spPr>
        <p:txBody>
          <a:bodyPr>
            <a:normAutofit fontScale="47500" lnSpcReduction="20000"/>
          </a:bodyPr>
          <a:lstStyle/>
          <a:p>
            <a:r>
              <a:rPr lang="en-GB" sz="5000" dirty="0"/>
              <a:t>Week of 21</a:t>
            </a:r>
            <a:r>
              <a:rPr lang="en-GB" sz="5000" baseline="30000" dirty="0"/>
              <a:t>st</a:t>
            </a:r>
            <a:r>
              <a:rPr lang="en-GB" sz="5000" dirty="0"/>
              <a:t> September – Music Flood week</a:t>
            </a:r>
          </a:p>
          <a:p>
            <a:r>
              <a:rPr lang="en-GB" sz="5000" dirty="0"/>
              <a:t>Thursday 1</a:t>
            </a:r>
            <a:r>
              <a:rPr lang="en-GB" sz="5000" baseline="30000" dirty="0"/>
              <a:t>st</a:t>
            </a:r>
            <a:r>
              <a:rPr lang="en-GB" sz="5000" dirty="0"/>
              <a:t> October  – School Photographs</a:t>
            </a:r>
          </a:p>
          <a:p>
            <a:r>
              <a:rPr lang="en-GB" sz="5000" dirty="0"/>
              <a:t>Thursday 8</a:t>
            </a:r>
            <a:r>
              <a:rPr lang="en-GB" sz="5000" baseline="30000" dirty="0"/>
              <a:t>th</a:t>
            </a:r>
            <a:r>
              <a:rPr lang="en-GB" sz="5000" dirty="0"/>
              <a:t> October – Harvest Festival – 2pm</a:t>
            </a:r>
          </a:p>
          <a:p>
            <a:r>
              <a:rPr lang="en-GB" sz="5000" dirty="0"/>
              <a:t>Thursday 15</a:t>
            </a:r>
            <a:r>
              <a:rPr lang="en-GB" sz="5000" baseline="30000" dirty="0"/>
              <a:t>th</a:t>
            </a:r>
            <a:r>
              <a:rPr lang="en-GB" sz="5000" dirty="0"/>
              <a:t> October – Open morning (8.35 – 9.05am) – come and see you child in their classrooms, look at their books and find out about their learning.</a:t>
            </a:r>
          </a:p>
          <a:p>
            <a:r>
              <a:rPr lang="en-GB" sz="5000" dirty="0"/>
              <a:t>Friday 23</a:t>
            </a:r>
            <a:r>
              <a:rPr lang="en-GB" sz="5000" baseline="30000" dirty="0"/>
              <a:t>rd</a:t>
            </a:r>
            <a:r>
              <a:rPr lang="en-GB" sz="5000" dirty="0"/>
              <a:t> October – INSET day – school closed for children</a:t>
            </a:r>
          </a:p>
          <a:p>
            <a:r>
              <a:rPr lang="en-GB" sz="5000" dirty="0"/>
              <a:t>Monday 2</a:t>
            </a:r>
            <a:r>
              <a:rPr lang="en-GB" sz="5000" baseline="30000" dirty="0"/>
              <a:t>nd</a:t>
            </a:r>
            <a:r>
              <a:rPr lang="en-GB" sz="5000" dirty="0"/>
              <a:t> November – Term 2 begins</a:t>
            </a:r>
          </a:p>
          <a:p>
            <a:pPr marL="0" indent="0">
              <a:buNone/>
            </a:pPr>
            <a:endParaRPr lang="en-GB" dirty="0"/>
          </a:p>
        </p:txBody>
      </p:sp>
      <p:pic>
        <p:nvPicPr>
          <p:cNvPr id="6" name="Picture 5" descr="A black and white shield with a cross and flowers&#10;&#10;Description automatically generated">
            <a:extLst>
              <a:ext uri="{FF2B5EF4-FFF2-40B4-BE49-F238E27FC236}">
                <a16:creationId xmlns:a16="http://schemas.microsoft.com/office/drawing/2014/main" id="{24CEA6B1-4BB0-4EBA-E153-DF362FD955B3}"/>
              </a:ext>
            </a:extLst>
          </p:cNvPr>
          <p:cNvPicPr>
            <a:picLocks noChangeAspect="1"/>
          </p:cNvPicPr>
          <p:nvPr/>
        </p:nvPicPr>
        <p:blipFill>
          <a:blip r:embed="rId3"/>
          <a:stretch>
            <a:fillRect/>
          </a:stretch>
        </p:blipFill>
        <p:spPr>
          <a:xfrm>
            <a:off x="10277531" y="239737"/>
            <a:ext cx="1477624" cy="1583024"/>
          </a:xfrm>
          <a:prstGeom prst="rect">
            <a:avLst/>
          </a:prstGeom>
        </p:spPr>
      </p:pic>
    </p:spTree>
    <p:extLst>
      <p:ext uri="{BB962C8B-B14F-4D97-AF65-F5344CB8AC3E}">
        <p14:creationId xmlns:p14="http://schemas.microsoft.com/office/powerpoint/2010/main" val="21746744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4BE90-EE4B-1234-A542-457F85B15F6B}"/>
              </a:ext>
            </a:extLst>
          </p:cNvPr>
          <p:cNvSpPr>
            <a:spLocks noGrp="1"/>
          </p:cNvSpPr>
          <p:nvPr>
            <p:ph type="title"/>
          </p:nvPr>
        </p:nvSpPr>
        <p:spPr/>
        <p:txBody>
          <a:bodyPr/>
          <a:lstStyle/>
          <a:p>
            <a:r>
              <a:rPr lang="en-GB" dirty="0"/>
              <a:t>How to contact Miss Knowles</a:t>
            </a:r>
          </a:p>
        </p:txBody>
      </p:sp>
      <p:sp>
        <p:nvSpPr>
          <p:cNvPr id="3" name="Content Placeholder 2">
            <a:extLst>
              <a:ext uri="{FF2B5EF4-FFF2-40B4-BE49-F238E27FC236}">
                <a16:creationId xmlns:a16="http://schemas.microsoft.com/office/drawing/2014/main" id="{98E96991-CF0D-45AB-A522-B0D7EC55D675}"/>
              </a:ext>
            </a:extLst>
          </p:cNvPr>
          <p:cNvSpPr>
            <a:spLocks noGrp="1"/>
          </p:cNvSpPr>
          <p:nvPr>
            <p:ph idx="1"/>
          </p:nvPr>
        </p:nvSpPr>
        <p:spPr/>
        <p:txBody>
          <a:bodyPr/>
          <a:lstStyle/>
          <a:p>
            <a:r>
              <a:rPr lang="en-GB" dirty="0"/>
              <a:t>You can email me: </a:t>
            </a:r>
            <a:r>
              <a:rPr lang="en-GB" dirty="0">
                <a:hlinkClick r:id="rId2"/>
              </a:rPr>
              <a:t>i.Knowles@marcham.oxon.sch.uk</a:t>
            </a:r>
            <a:endParaRPr lang="en-GB" dirty="0"/>
          </a:p>
          <a:p>
            <a:r>
              <a:rPr lang="en-GB" dirty="0"/>
              <a:t>Message me on ClassDojo</a:t>
            </a:r>
          </a:p>
          <a:p>
            <a:r>
              <a:rPr lang="en-GB" dirty="0"/>
              <a:t>Or email me through the office if it is </a:t>
            </a:r>
            <a:r>
              <a:rPr lang="en-GB"/>
              <a:t>about attendance.</a:t>
            </a:r>
            <a:endParaRPr lang="en-GB" dirty="0"/>
          </a:p>
        </p:txBody>
      </p:sp>
    </p:spTree>
    <p:extLst>
      <p:ext uri="{BB962C8B-B14F-4D97-AF65-F5344CB8AC3E}">
        <p14:creationId xmlns:p14="http://schemas.microsoft.com/office/powerpoint/2010/main" val="20365030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87F03-3315-755A-FC95-42A44FB6307F}"/>
              </a:ext>
            </a:extLst>
          </p:cNvPr>
          <p:cNvSpPr>
            <a:spLocks noGrp="1"/>
          </p:cNvSpPr>
          <p:nvPr>
            <p:ph type="title"/>
          </p:nvPr>
        </p:nvSpPr>
        <p:spPr/>
        <p:txBody>
          <a:bodyPr/>
          <a:lstStyle/>
          <a:p>
            <a:pPr algn="ctr"/>
            <a:r>
              <a:rPr lang="en-GB" dirty="0"/>
              <a:t>Any questions?</a:t>
            </a:r>
          </a:p>
        </p:txBody>
      </p:sp>
      <p:pic>
        <p:nvPicPr>
          <p:cNvPr id="5" name="Picture 4" descr="A cartoon character leaning on a question mark&#10;&#10;AI-generated content may be incorrect.">
            <a:extLst>
              <a:ext uri="{FF2B5EF4-FFF2-40B4-BE49-F238E27FC236}">
                <a16:creationId xmlns:a16="http://schemas.microsoft.com/office/drawing/2014/main" id="{3BA99D3B-29AD-89B3-107E-F07975F12C3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322721" y="1311442"/>
            <a:ext cx="5546558" cy="5546558"/>
          </a:xfrm>
          <a:prstGeom prst="rect">
            <a:avLst/>
          </a:prstGeom>
        </p:spPr>
      </p:pic>
    </p:spTree>
    <p:extLst>
      <p:ext uri="{BB962C8B-B14F-4D97-AF65-F5344CB8AC3E}">
        <p14:creationId xmlns:p14="http://schemas.microsoft.com/office/powerpoint/2010/main" val="882420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Thank you for coming!</a:t>
            </a:r>
          </a:p>
        </p:txBody>
      </p:sp>
      <p:pic>
        <p:nvPicPr>
          <p:cNvPr id="5" name="Picture 4" descr="A black and white shield with a cross and flowers&#10;&#10;Description automatically generated">
            <a:extLst>
              <a:ext uri="{FF2B5EF4-FFF2-40B4-BE49-F238E27FC236}">
                <a16:creationId xmlns:a16="http://schemas.microsoft.com/office/drawing/2014/main" id="{DEAC1B03-539E-1985-C4BE-8B62465A8026}"/>
              </a:ext>
            </a:extLst>
          </p:cNvPr>
          <p:cNvPicPr>
            <a:picLocks noChangeAspect="1"/>
          </p:cNvPicPr>
          <p:nvPr/>
        </p:nvPicPr>
        <p:blipFill>
          <a:blip r:embed="rId3"/>
          <a:stretch>
            <a:fillRect/>
          </a:stretch>
        </p:blipFill>
        <p:spPr>
          <a:xfrm>
            <a:off x="4590299" y="2268012"/>
            <a:ext cx="2852492" cy="3055962"/>
          </a:xfrm>
          <a:prstGeom prst="rect">
            <a:avLst/>
          </a:prstGeom>
        </p:spPr>
      </p:pic>
    </p:spTree>
    <p:extLst>
      <p:ext uri="{BB962C8B-B14F-4D97-AF65-F5344CB8AC3E}">
        <p14:creationId xmlns:p14="http://schemas.microsoft.com/office/powerpoint/2010/main" val="17417410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7e9405f-b032-47bf-9065-22371bbc41ad">
      <Terms xmlns="http://schemas.microsoft.com/office/infopath/2007/PartnerControls"/>
    </lcf76f155ced4ddcb4097134ff3c332f>
    <TaxCatchAll xmlns="6b88a4c0-8bfe-46b0-8094-d438fa5cd7a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C0EDE4B090B8549A3C69ECA18698604" ma:contentTypeVersion="11" ma:contentTypeDescription="Create a new document." ma:contentTypeScope="" ma:versionID="b962ebab7ce66a6f7712507aaeeb9324">
  <xsd:schema xmlns:xsd="http://www.w3.org/2001/XMLSchema" xmlns:xs="http://www.w3.org/2001/XMLSchema" xmlns:p="http://schemas.microsoft.com/office/2006/metadata/properties" xmlns:ns2="07e9405f-b032-47bf-9065-22371bbc41ad" xmlns:ns3="6b88a4c0-8bfe-46b0-8094-d438fa5cd7ae" targetNamespace="http://schemas.microsoft.com/office/2006/metadata/properties" ma:root="true" ma:fieldsID="241deb0a9c6f9aad7f67282b92c1c39d" ns2:_="" ns3:_="">
    <xsd:import namespace="07e9405f-b032-47bf-9065-22371bbc41ad"/>
    <xsd:import namespace="6b88a4c0-8bfe-46b0-8094-d438fa5cd7a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7e9405f-b032-47bf-9065-22371bbc41a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886c1595-3707-4318-b23c-aea6c8d7f32e"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b88a4c0-8bfe-46b0-8094-d438fa5cd7ae"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91eaf67a-c8d0-4b6f-a896-0a4fd103e507}" ma:internalName="TaxCatchAll" ma:showField="CatchAllData" ma:web="6b88a4c0-8bfe-46b0-8094-d438fa5cd7a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521D692-D1EF-422F-AB13-A2AA7EEE4B89}">
  <ds:schemaRefs>
    <ds:schemaRef ds:uri="http://schemas.microsoft.com/office/2006/documentManagement/types"/>
    <ds:schemaRef ds:uri="http://schemas.microsoft.com/office/2006/metadata/properties"/>
    <ds:schemaRef ds:uri="http://purl.org/dc/terms/"/>
    <ds:schemaRef ds:uri="6b88a4c0-8bfe-46b0-8094-d438fa5cd7ae"/>
    <ds:schemaRef ds:uri="http://www.w3.org/XML/1998/namespace"/>
    <ds:schemaRef ds:uri="http://purl.org/dc/dcmitype/"/>
    <ds:schemaRef ds:uri="07e9405f-b032-47bf-9065-22371bbc41ad"/>
    <ds:schemaRef ds:uri="http://purl.org/dc/elements/1.1/"/>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D874A47C-DF80-4513-B1FA-A2FB73D4C6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7e9405f-b032-47bf-9065-22371bbc41ad"/>
    <ds:schemaRef ds:uri="6b88a4c0-8bfe-46b0-8094-d438fa5cd7a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784397D-D7D6-4416-A1FC-0E1A3A0DCED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4120</TotalTime>
  <Words>2387</Words>
  <Application>Microsoft Office PowerPoint</Application>
  <PresentationFormat>Widescreen</PresentationFormat>
  <Paragraphs>202</Paragraphs>
  <Slides>29</Slides>
  <Notes>24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Calibri Light</vt:lpstr>
      <vt:lpstr>Symbol</vt:lpstr>
      <vt:lpstr>Office Theme</vt:lpstr>
      <vt:lpstr>   Class Meeting for Parents</vt:lpstr>
      <vt:lpstr>Welcome to Wolves class!</vt:lpstr>
      <vt:lpstr>PowerPoint Presentation</vt:lpstr>
      <vt:lpstr>Christian Values – these are the six values which underpin our ethos.</vt:lpstr>
      <vt:lpstr>Behaviour - Five principles of conduct that underpin practice for staff:</vt:lpstr>
      <vt:lpstr>Learning Behaviours</vt:lpstr>
      <vt:lpstr>PowerPoint Presentation</vt:lpstr>
      <vt:lpstr>PowerPoint Presentation</vt:lpstr>
      <vt:lpstr>PowerPoint Presentation</vt:lpstr>
      <vt:lpstr>Information about Wolves class</vt:lpstr>
      <vt:lpstr>The adults who will work with our class are:</vt:lpstr>
      <vt:lpstr>Routines </vt:lpstr>
      <vt:lpstr>Curriculum</vt:lpstr>
      <vt:lpstr>Timetable</vt:lpstr>
      <vt:lpstr>How we teach:</vt:lpstr>
      <vt:lpstr>PowerPoint Presentation</vt:lpstr>
      <vt:lpstr>Reading Aims for Year 6 - Things to practise at home</vt:lpstr>
      <vt:lpstr>Reading Aims for Year 5 – Things to practise at home</vt:lpstr>
      <vt:lpstr>Writing</vt:lpstr>
      <vt:lpstr>Maths: Calculation Procedures</vt:lpstr>
      <vt:lpstr>How you can help your child - Maths</vt:lpstr>
      <vt:lpstr>Homework in Year 5/6 </vt:lpstr>
      <vt:lpstr>Special Educational Needs</vt:lpstr>
      <vt:lpstr>Reminder: Ways you can help your child…</vt:lpstr>
      <vt:lpstr>How you can help your child- sleep</vt:lpstr>
      <vt:lpstr>Diary Dates – check the newsletter for updates.</vt:lpstr>
      <vt:lpstr>How to contact Miss Knowles</vt:lpstr>
      <vt:lpstr>Any questions?</vt:lpstr>
      <vt:lpstr>Thank you for coming!</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Meeting for Parents</dc:title>
  <dc:creator>Admin</dc:creator>
  <cp:lastModifiedBy>Imogen Knowles</cp:lastModifiedBy>
  <cp:revision>172</cp:revision>
  <cp:lastPrinted>2020-07-06T11:35:55Z</cp:lastPrinted>
  <dcterms:created xsi:type="dcterms:W3CDTF">2016-07-18T07:06:32Z</dcterms:created>
  <dcterms:modified xsi:type="dcterms:W3CDTF">2026-09-14T07:05:12Z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0x0101008C0EDE4B090B8549A3C69ECA18698604</vt:lpwstr>
  </property>
  <property fmtid="{D5CDD505-2E9C-101B-9397-08002B2CF9AE}" pid="3" name="MediaServiceImageTags">
    <vt:lpwstr/>
  </property>
</Properties>
</file>